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8" r:id="rId3"/>
    <p:sldId id="257" r:id="rId4"/>
    <p:sldId id="260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6" r:id="rId19"/>
    <p:sldId id="274" r:id="rId20"/>
    <p:sldId id="273" r:id="rId21"/>
    <p:sldId id="275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80" d="100"/>
          <a:sy n="80" d="100"/>
        </p:scale>
        <p:origin x="-1674" y="-5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5A2182-5441-4964-BE77-452BD9DD3209}" type="datetimeFigureOut">
              <a:rPr lang="en-US" smtClean="0"/>
              <a:pPr/>
              <a:t>4/15/2008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813C32-C135-4E22-BEE2-F0317B56AAF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5A2182-5441-4964-BE77-452BD9DD3209}" type="datetimeFigureOut">
              <a:rPr lang="en-US" smtClean="0"/>
              <a:pPr/>
              <a:t>4/15/2008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813C32-C135-4E22-BEE2-F0317B56AA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5A2182-5441-4964-BE77-452BD9DD3209}" type="datetimeFigureOut">
              <a:rPr lang="en-US" smtClean="0"/>
              <a:pPr/>
              <a:t>4/15/2008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813C32-C135-4E22-BEE2-F0317B56AA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5A2182-5441-4964-BE77-452BD9DD3209}" type="datetimeFigureOut">
              <a:rPr lang="en-US" smtClean="0"/>
              <a:pPr/>
              <a:t>4/15/2008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813C32-C135-4E22-BEE2-F0317B56AA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5A2182-5441-4964-BE77-452BD9DD3209}" type="datetimeFigureOut">
              <a:rPr lang="en-US" smtClean="0"/>
              <a:pPr/>
              <a:t>4/15/2008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813C32-C135-4E22-BEE2-F0317B56AAF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5A2182-5441-4964-BE77-452BD9DD3209}" type="datetimeFigureOut">
              <a:rPr lang="en-US" smtClean="0"/>
              <a:pPr/>
              <a:t>4/15/2008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813C32-C135-4E22-BEE2-F0317B56AA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5A2182-5441-4964-BE77-452BD9DD3209}" type="datetimeFigureOut">
              <a:rPr lang="en-US" smtClean="0"/>
              <a:pPr/>
              <a:t>4/15/2008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813C32-C135-4E22-BEE2-F0317B56AAF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5A2182-5441-4964-BE77-452BD9DD3209}" type="datetimeFigureOut">
              <a:rPr lang="en-US" smtClean="0"/>
              <a:pPr/>
              <a:t>4/15/2008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813C32-C135-4E22-BEE2-F0317B56AA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5A2182-5441-4964-BE77-452BD9DD3209}" type="datetimeFigureOut">
              <a:rPr lang="en-US" smtClean="0"/>
              <a:pPr/>
              <a:t>4/15/2008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813C32-C135-4E22-BEE2-F0317B56AA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5A2182-5441-4964-BE77-452BD9DD3209}" type="datetimeFigureOut">
              <a:rPr lang="en-US" smtClean="0"/>
              <a:pPr/>
              <a:t>4/15/2008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813C32-C135-4E22-BEE2-F0317B56AA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2B5A2182-5441-4964-BE77-452BD9DD3209}" type="datetimeFigureOut">
              <a:rPr lang="en-US" smtClean="0"/>
              <a:pPr/>
              <a:t>4/15/2008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89813C32-C135-4E22-BEE2-F0317B56AA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2B5A2182-5441-4964-BE77-452BD9DD3209}" type="datetimeFigureOut">
              <a:rPr lang="en-US" smtClean="0"/>
              <a:pPr/>
              <a:t>4/15/2008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89813C32-C135-4E22-BEE2-F0317B56AAF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9.xml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Artificial Bone </a:t>
            </a:r>
            <a:r>
              <a:rPr lang="en-US" dirty="0" err="1" smtClean="0"/>
              <a:t>ScafFold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spcBef>
                <a:spcPts val="2880"/>
              </a:spcBef>
              <a:defRPr/>
            </a:pPr>
            <a:r>
              <a:rPr lang="en-US" spc="-150" dirty="0" smtClean="0"/>
              <a:t>By: </a:t>
            </a:r>
            <a:r>
              <a:rPr lang="en-US" spc="-150" dirty="0" err="1" smtClean="0"/>
              <a:t>Eloy</a:t>
            </a:r>
            <a:r>
              <a:rPr lang="en-US" spc="-150" dirty="0" smtClean="0"/>
              <a:t> Marquez, Undergraduate Aerospace Engineer, NMSU</a:t>
            </a:r>
          </a:p>
          <a:p>
            <a:pPr>
              <a:spcBef>
                <a:spcPts val="2880"/>
              </a:spcBef>
              <a:defRPr/>
            </a:pPr>
            <a:r>
              <a:rPr lang="en-US" spc="-150" dirty="0" smtClean="0"/>
              <a:t>Mentor: Dr. Vincent </a:t>
            </a:r>
            <a:r>
              <a:rPr lang="en-US" spc="-150" dirty="0" err="1" smtClean="0"/>
              <a:t>Choo</a:t>
            </a:r>
            <a:r>
              <a:rPr lang="en-US" spc="-150" dirty="0" smtClean="0"/>
              <a:t>, Ph. D., Professor of Mechanical Engineering, NMSU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Manufacturing Process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Manufacturing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Steps:</a:t>
            </a:r>
            <a:endParaRPr lang="en-US" dirty="0"/>
          </a:p>
        </p:txBody>
      </p:sp>
      <p:pic>
        <p:nvPicPr>
          <p:cNvPr id="4" name="Picture 2" descr="E:\400 Dr Choo\pics\S800011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2628039"/>
            <a:ext cx="1498600" cy="1123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" descr="E:\400 Dr Choo\pics\S800012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64000" y="2628039"/>
            <a:ext cx="1498600" cy="1123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4" descr="E:\400 Dr Choo\pics\S8000143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43000" y="4819650"/>
            <a:ext cx="1498600" cy="1123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5" descr="E:\400 Dr Choo\Compression_machine\ass_2.jpg"/>
          <p:cNvPicPr>
            <a:picLocks noChangeAspect="1" noChangeArrowheads="1"/>
          </p:cNvPicPr>
          <p:nvPr/>
        </p:nvPicPr>
        <p:blipFill>
          <a:blip r:embed="rId5" cstate="print"/>
          <a:srcRect l="8279" r="10970"/>
          <a:stretch>
            <a:fillRect/>
          </a:stretch>
        </p:blipFill>
        <p:spPr bwMode="auto">
          <a:xfrm>
            <a:off x="6870481" y="4800600"/>
            <a:ext cx="1511519" cy="11336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" name="Straight Arrow Connector 7"/>
          <p:cNvCxnSpPr>
            <a:stCxn id="4" idx="3"/>
            <a:endCxn id="5" idx="1"/>
          </p:cNvCxnSpPr>
          <p:nvPr/>
        </p:nvCxnSpPr>
        <p:spPr>
          <a:xfrm>
            <a:off x="2641600" y="3190014"/>
            <a:ext cx="1422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>
            <a:stCxn id="5" idx="3"/>
            <a:endCxn id="13" idx="1"/>
          </p:cNvCxnSpPr>
          <p:nvPr/>
        </p:nvCxnSpPr>
        <p:spPr>
          <a:xfrm>
            <a:off x="5562600" y="3190014"/>
            <a:ext cx="1295400" cy="57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6" idx="3"/>
          </p:cNvCxnSpPr>
          <p:nvPr/>
        </p:nvCxnSpPr>
        <p:spPr>
          <a:xfrm flipV="1">
            <a:off x="2641600" y="5334000"/>
            <a:ext cx="787400" cy="476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V="1">
            <a:off x="6096000" y="5334000"/>
            <a:ext cx="749300" cy="82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hape 11"/>
          <p:cNvCxnSpPr>
            <a:stCxn id="13" idx="3"/>
            <a:endCxn id="6" idx="0"/>
          </p:cNvCxnSpPr>
          <p:nvPr/>
        </p:nvCxnSpPr>
        <p:spPr>
          <a:xfrm flipH="1">
            <a:off x="1892300" y="3190588"/>
            <a:ext cx="6466723" cy="1629062"/>
          </a:xfrm>
          <a:prstGeom prst="bentConnector4">
            <a:avLst>
              <a:gd name="adj1" fmla="val -3535"/>
              <a:gd name="adj2" fmla="val 80705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42" descr="C:\pics\S8000159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858000" y="2190175"/>
            <a:ext cx="1501023" cy="200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" name="Rectangle 9"/>
          <p:cNvSpPr>
            <a:spLocks noChangeArrowheads="1"/>
          </p:cNvSpPr>
          <p:nvPr/>
        </p:nvSpPr>
        <p:spPr bwMode="auto">
          <a:xfrm>
            <a:off x="1066800" y="3733800"/>
            <a:ext cx="145584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 dirty="0">
                <a:latin typeface="Corbel" pitchFamily="34" charset="0"/>
              </a:rPr>
              <a:t>Grind Material</a:t>
            </a:r>
          </a:p>
        </p:txBody>
      </p:sp>
      <p:sp>
        <p:nvSpPr>
          <p:cNvPr id="35" name="Rectangle 10"/>
          <p:cNvSpPr>
            <a:spLocks noChangeArrowheads="1"/>
          </p:cNvSpPr>
          <p:nvPr/>
        </p:nvSpPr>
        <p:spPr bwMode="auto">
          <a:xfrm>
            <a:off x="4038600" y="3733800"/>
            <a:ext cx="160973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 dirty="0">
                <a:latin typeface="Corbel" pitchFamily="34" charset="0"/>
              </a:rPr>
              <a:t>Mix at certain %</a:t>
            </a:r>
          </a:p>
        </p:txBody>
      </p:sp>
      <p:sp>
        <p:nvSpPr>
          <p:cNvPr id="36" name="Rectangle 12"/>
          <p:cNvSpPr>
            <a:spLocks noChangeArrowheads="1"/>
          </p:cNvSpPr>
          <p:nvPr/>
        </p:nvSpPr>
        <p:spPr bwMode="auto">
          <a:xfrm>
            <a:off x="6858000" y="4191000"/>
            <a:ext cx="136447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 dirty="0">
                <a:latin typeface="Corbel" pitchFamily="34" charset="0"/>
              </a:rPr>
              <a:t>Heat forming</a:t>
            </a:r>
          </a:p>
        </p:txBody>
      </p:sp>
      <p:sp>
        <p:nvSpPr>
          <p:cNvPr id="37" name="Rectangle 14"/>
          <p:cNvSpPr>
            <a:spLocks noChangeArrowheads="1"/>
          </p:cNvSpPr>
          <p:nvPr/>
        </p:nvSpPr>
        <p:spPr bwMode="auto">
          <a:xfrm>
            <a:off x="1066800" y="5943600"/>
            <a:ext cx="1617943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 dirty="0">
                <a:latin typeface="Corbel" pitchFamily="34" charset="0"/>
              </a:rPr>
              <a:t>Ultrasonic Wash</a:t>
            </a:r>
          </a:p>
        </p:txBody>
      </p:sp>
      <p:sp>
        <p:nvSpPr>
          <p:cNvPr id="38" name="Rectangle 16"/>
          <p:cNvSpPr>
            <a:spLocks noChangeArrowheads="1"/>
          </p:cNvSpPr>
          <p:nvPr/>
        </p:nvSpPr>
        <p:spPr bwMode="auto">
          <a:xfrm>
            <a:off x="3962400" y="6172200"/>
            <a:ext cx="838691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 dirty="0">
                <a:latin typeface="Corbel" pitchFamily="34" charset="0"/>
              </a:rPr>
              <a:t>X – Ray</a:t>
            </a:r>
          </a:p>
        </p:txBody>
      </p:sp>
      <p:sp>
        <p:nvSpPr>
          <p:cNvPr id="39" name="Rectangle 18"/>
          <p:cNvSpPr>
            <a:spLocks noChangeArrowheads="1"/>
          </p:cNvSpPr>
          <p:nvPr/>
        </p:nvSpPr>
        <p:spPr bwMode="auto">
          <a:xfrm>
            <a:off x="6858000" y="5929952"/>
            <a:ext cx="173816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 dirty="0">
                <a:solidFill>
                  <a:srgbClr val="FF0000"/>
                </a:solidFill>
                <a:latin typeface="Corbel" pitchFamily="34" charset="0"/>
              </a:rPr>
              <a:t>Compression Test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>
              <a:buFont typeface="Arial" charset="0"/>
              <a:buChar char="•"/>
            </a:pPr>
            <a:r>
              <a:rPr lang="en-US" sz="2800" dirty="0" smtClean="0">
                <a:latin typeface="Corbel" pitchFamily="34" charset="0"/>
              </a:rPr>
              <a:t>An effective continuous and adjustable water flow was obtained using a gravity feed washing apparatus.</a:t>
            </a:r>
          </a:p>
          <a:p>
            <a:pPr algn="just">
              <a:buFont typeface="Arial" charset="0"/>
              <a:buChar char="•"/>
            </a:pPr>
            <a:endParaRPr lang="en-US" sz="2800" dirty="0" smtClean="0">
              <a:latin typeface="Corbel" pitchFamily="34" charset="0"/>
            </a:endParaRPr>
          </a:p>
          <a:p>
            <a:pPr algn="just">
              <a:buFont typeface="Arial" charset="0"/>
              <a:buChar char="•"/>
            </a:pPr>
            <a:r>
              <a:rPr lang="en-US" sz="2800" dirty="0" smtClean="0">
                <a:latin typeface="Corbel" pitchFamily="34" charset="0"/>
              </a:rPr>
              <a:t>Temperature inside the cylinder that contains the scaffold was reduced from +50° C to less than 34° C.</a:t>
            </a:r>
          </a:p>
          <a:p>
            <a:pPr algn="just">
              <a:buFont typeface="Arial" charset="0"/>
              <a:buChar char="•"/>
            </a:pPr>
            <a:endParaRPr lang="en-US" sz="2800" dirty="0" smtClean="0">
              <a:latin typeface="Corbel" pitchFamily="34" charset="0"/>
            </a:endParaRPr>
          </a:p>
          <a:p>
            <a:pPr algn="just">
              <a:buFont typeface="Arial" charset="0"/>
              <a:buChar char="•"/>
            </a:pPr>
            <a:r>
              <a:rPr lang="en-US" sz="2800" dirty="0" smtClean="0">
                <a:latin typeface="Corbel" pitchFamily="34" charset="0"/>
              </a:rPr>
              <a:t>The washing time was about 14 hours. This time was found using X  - rays imaging.</a:t>
            </a:r>
          </a:p>
          <a:p>
            <a:pPr algn="just">
              <a:buFont typeface="Arial" charset="0"/>
              <a:buChar char="•"/>
            </a:pPr>
            <a:endParaRPr lang="en-US" sz="2800" dirty="0" smtClean="0">
              <a:latin typeface="Corbel" pitchFamily="34" charset="0"/>
            </a:endParaRPr>
          </a:p>
          <a:p>
            <a:pPr algn="just">
              <a:buFont typeface="Arial" charset="0"/>
              <a:buChar char="•"/>
            </a:pPr>
            <a:r>
              <a:rPr lang="en-US" sz="2800" dirty="0" smtClean="0">
                <a:latin typeface="Corbel" pitchFamily="34" charset="0"/>
              </a:rPr>
              <a:t>Some pieces of polymer were found in the water used for washing the scaffold indicating that the process of manufacturing need to be improved.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Before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 smtClean="0"/>
              <a:t>After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 err="1" smtClean="0"/>
              <a:t>Resine</a:t>
            </a:r>
            <a:r>
              <a:rPr lang="en-US" dirty="0" smtClean="0"/>
              <a:t> + Salt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14 hours of washing</a:t>
            </a:r>
            <a:endParaRPr lang="en-US" dirty="0"/>
          </a:p>
        </p:txBody>
      </p:sp>
      <p:pic>
        <p:nvPicPr>
          <p:cNvPr id="7" name="Picture 8" descr="E:\400 Dr Choo\pics\S800013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0" y="4745666"/>
            <a:ext cx="2209800" cy="165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39" descr="C:\pics\S800018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57531" y="2971800"/>
            <a:ext cx="2209800" cy="165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40" descr="C:\pics\S8000179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39086" y="4724400"/>
            <a:ext cx="2237081" cy="16778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41" descr="C:\pics\S8000182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66531" y="2971800"/>
            <a:ext cx="2209800" cy="165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X - Rays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 smtClean="0"/>
              <a:t>From left to </a:t>
            </a:r>
            <a:r>
              <a:rPr lang="en-US" dirty="0" smtClean="0"/>
              <a:t>right</a:t>
            </a:r>
          </a:p>
          <a:p>
            <a:r>
              <a:rPr lang="en-US" dirty="0" smtClean="0"/>
              <a:t>1 hour, 5 hours, 11 hours, 15 hours… time of being in the washing machine.</a:t>
            </a:r>
            <a:endParaRPr lang="en-US" dirty="0" smtClean="0"/>
          </a:p>
        </p:txBody>
      </p:sp>
      <p:pic>
        <p:nvPicPr>
          <p:cNvPr id="5" name="Picture 41" descr="F:\400 Dr Choo\xrays\1hr 020608 CONTRAST.jpg"/>
          <p:cNvPicPr>
            <a:picLocks noChangeAspect="1" noChangeArrowheads="1"/>
          </p:cNvPicPr>
          <p:nvPr/>
        </p:nvPicPr>
        <p:blipFill>
          <a:blip r:embed="rId2" cstate="print"/>
          <a:srcRect b="3448"/>
          <a:stretch>
            <a:fillRect/>
          </a:stretch>
        </p:blipFill>
        <p:spPr bwMode="auto">
          <a:xfrm>
            <a:off x="461703" y="2057400"/>
            <a:ext cx="2738697" cy="2133602"/>
          </a:xfrm>
          <a:prstGeom prst="rect">
            <a:avLst/>
          </a:prstGeom>
          <a:noFill/>
        </p:spPr>
      </p:pic>
      <p:pic>
        <p:nvPicPr>
          <p:cNvPr id="6" name="Picture 42" descr="F:\400 Dr Choo\xrays\5hr 021308 CONTRAST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29543" y="3124200"/>
            <a:ext cx="2741027" cy="2133600"/>
          </a:xfrm>
          <a:prstGeom prst="rect">
            <a:avLst/>
          </a:prstGeom>
          <a:noFill/>
        </p:spPr>
      </p:pic>
      <p:sp>
        <p:nvSpPr>
          <p:cNvPr id="7" name="Rectangle 12"/>
          <p:cNvSpPr>
            <a:spLocks noChangeArrowheads="1"/>
          </p:cNvSpPr>
          <p:nvPr/>
        </p:nvSpPr>
        <p:spPr bwMode="auto">
          <a:xfrm>
            <a:off x="533400" y="5323582"/>
            <a:ext cx="1224793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200" b="1" dirty="0" smtClean="0">
                <a:latin typeface="Corbel" pitchFamily="34" charset="0"/>
              </a:rPr>
              <a:t>1 hour</a:t>
            </a: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2362200" y="5323582"/>
            <a:ext cx="1386547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200" b="1" dirty="0" smtClean="0">
                <a:latin typeface="Corbel" pitchFamily="34" charset="0"/>
              </a:rPr>
              <a:t>5 hours</a:t>
            </a:r>
          </a:p>
        </p:txBody>
      </p:sp>
      <p:pic>
        <p:nvPicPr>
          <p:cNvPr id="9" name="Picture 43" descr="F:\400 Dr Choo\xrays\11hr 022208 CONTRAST.JPG"/>
          <p:cNvPicPr>
            <a:picLocks noChangeAspect="1" noChangeArrowheads="1"/>
          </p:cNvPicPr>
          <p:nvPr/>
        </p:nvPicPr>
        <p:blipFill>
          <a:blip r:embed="rId4" cstate="print"/>
          <a:srcRect b="5344"/>
          <a:stretch>
            <a:fillRect/>
          </a:stretch>
        </p:blipFill>
        <p:spPr bwMode="auto">
          <a:xfrm>
            <a:off x="4343398" y="2057398"/>
            <a:ext cx="2743202" cy="2133602"/>
          </a:xfrm>
          <a:prstGeom prst="rect">
            <a:avLst/>
          </a:prstGeom>
          <a:noFill/>
        </p:spPr>
      </p:pic>
      <p:sp>
        <p:nvSpPr>
          <p:cNvPr id="10" name="Rectangle 12"/>
          <p:cNvSpPr>
            <a:spLocks noChangeArrowheads="1"/>
          </p:cNvSpPr>
          <p:nvPr/>
        </p:nvSpPr>
        <p:spPr bwMode="auto">
          <a:xfrm>
            <a:off x="4343400" y="5323582"/>
            <a:ext cx="1581556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200" b="1" dirty="0" smtClean="0">
                <a:latin typeface="Corbel" pitchFamily="34" charset="0"/>
              </a:rPr>
              <a:t>11 hours</a:t>
            </a:r>
          </a:p>
        </p:txBody>
      </p:sp>
      <p:pic>
        <p:nvPicPr>
          <p:cNvPr id="11" name="Picture 44" descr="F:\400 Dr Choo\xrays\15hr 022508 CONTRAST.JPG"/>
          <p:cNvPicPr>
            <a:picLocks noChangeAspect="1" noChangeArrowheads="1"/>
          </p:cNvPicPr>
          <p:nvPr/>
        </p:nvPicPr>
        <p:blipFill>
          <a:blip r:embed="rId5" cstate="print"/>
          <a:srcRect b="5344"/>
          <a:stretch>
            <a:fillRect/>
          </a:stretch>
        </p:blipFill>
        <p:spPr bwMode="auto">
          <a:xfrm>
            <a:off x="6400800" y="3124200"/>
            <a:ext cx="2743201" cy="2133600"/>
          </a:xfrm>
          <a:prstGeom prst="rect">
            <a:avLst/>
          </a:prstGeom>
          <a:noFill/>
        </p:spPr>
      </p:pic>
      <p:sp>
        <p:nvSpPr>
          <p:cNvPr id="12" name="Rectangle 12"/>
          <p:cNvSpPr>
            <a:spLocks noChangeArrowheads="1"/>
          </p:cNvSpPr>
          <p:nvPr/>
        </p:nvSpPr>
        <p:spPr bwMode="auto">
          <a:xfrm>
            <a:off x="6422466" y="5323582"/>
            <a:ext cx="1578534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200" b="1" dirty="0" smtClean="0">
                <a:latin typeface="Corbel" pitchFamily="34" charset="0"/>
              </a:rPr>
              <a:t>15 hours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>
              <a:buFont typeface="Arial" charset="0"/>
              <a:buChar char="•"/>
            </a:pPr>
            <a:r>
              <a:rPr lang="en-US" sz="2800" dirty="0" smtClean="0">
                <a:latin typeface="Corbel" pitchFamily="34" charset="0"/>
              </a:rPr>
              <a:t>The process of manufacturing and washing was successfully improved.</a:t>
            </a:r>
          </a:p>
          <a:p>
            <a:pPr algn="just">
              <a:buFont typeface="Arial" charset="0"/>
              <a:buChar char="•"/>
            </a:pPr>
            <a:endParaRPr lang="en-US" sz="2800" dirty="0" smtClean="0">
              <a:latin typeface="Corbel" pitchFamily="34" charset="0"/>
            </a:endParaRPr>
          </a:p>
          <a:p>
            <a:pPr algn="just">
              <a:buFont typeface="Arial" charset="0"/>
              <a:buChar char="•"/>
            </a:pPr>
            <a:r>
              <a:rPr lang="en-US" sz="2800" dirty="0" smtClean="0">
                <a:latin typeface="Corbel" pitchFamily="34" charset="0"/>
              </a:rPr>
              <a:t>The method of using of ultrasonic waves to leach the salt out the scaffolds was proved.</a:t>
            </a:r>
          </a:p>
          <a:p>
            <a:pPr algn="just">
              <a:buFont typeface="Arial" charset="0"/>
              <a:buChar char="•"/>
            </a:pPr>
            <a:endParaRPr lang="en-US" sz="2800" dirty="0" smtClean="0">
              <a:latin typeface="Corbel" pitchFamily="34" charset="0"/>
            </a:endParaRPr>
          </a:p>
          <a:p>
            <a:pPr algn="just">
              <a:buFont typeface="Arial" charset="0"/>
              <a:buChar char="•"/>
            </a:pPr>
            <a:r>
              <a:rPr lang="en-US" sz="2800" dirty="0" smtClean="0">
                <a:latin typeface="Corbel" pitchFamily="34" charset="0"/>
              </a:rPr>
              <a:t>Final salt concentration needs to be found.</a:t>
            </a:r>
          </a:p>
          <a:p>
            <a:pPr algn="just">
              <a:buFont typeface="Arial" charset="0"/>
              <a:buChar char="•"/>
            </a:pPr>
            <a:endParaRPr lang="en-US" sz="2800" dirty="0" smtClean="0">
              <a:latin typeface="Corbel" pitchFamily="34" charset="0"/>
            </a:endParaRPr>
          </a:p>
          <a:p>
            <a:pPr algn="just">
              <a:buFont typeface="Arial" charset="0"/>
              <a:buChar char="•"/>
            </a:pPr>
            <a:r>
              <a:rPr lang="en-US" sz="2800" dirty="0" smtClean="0">
                <a:latin typeface="Corbel" pitchFamily="34" charset="0"/>
              </a:rPr>
              <a:t>The washing machine will be upgraded so it can wash more than one scaffold at the same time (max three).</a:t>
            </a:r>
          </a:p>
          <a:p>
            <a:pPr algn="just">
              <a:buFont typeface="Arial" charset="0"/>
              <a:buChar char="•"/>
            </a:pPr>
            <a:endParaRPr lang="en-US" sz="2800" dirty="0" smtClean="0">
              <a:latin typeface="Corbel" pitchFamily="34" charset="0"/>
            </a:endParaRPr>
          </a:p>
          <a:p>
            <a:pPr algn="just">
              <a:buFont typeface="Arial" charset="0"/>
              <a:buChar char="•"/>
            </a:pPr>
            <a:r>
              <a:rPr lang="en-US" sz="2800" dirty="0" smtClean="0">
                <a:latin typeface="Corbel" pitchFamily="34" charset="0"/>
              </a:rPr>
              <a:t>When complete salt removal is accomplished and verified the scaffold will be subjected to mechanical tests  to found its properties.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Feel free to ask!</a:t>
            </a:r>
          </a:p>
          <a:p>
            <a:r>
              <a:rPr lang="en-US" dirty="0" smtClean="0"/>
              <a:t>Or stop by our booth later today!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>
                <a:latin typeface="Corbel" pitchFamily="34" charset="0"/>
              </a:rPr>
              <a:t>Acknowledgements</a:t>
            </a:r>
            <a:r>
              <a:rPr lang="en-US" sz="4000" b="1" dirty="0" smtClean="0">
                <a:latin typeface="Corbel" pitchFamily="34" charset="0"/>
              </a:rPr>
              <a:t/>
            </a:r>
            <a:br>
              <a:rPr lang="en-US" sz="4000" b="1" dirty="0" smtClean="0">
                <a:latin typeface="Corbel" pitchFamily="34" charset="0"/>
              </a:rPr>
            </a:br>
            <a:r>
              <a:rPr lang="en-US" sz="4000" b="1" dirty="0" smtClean="0">
                <a:latin typeface="Corbel" pitchFamily="34" charset="0"/>
              </a:rPr>
              <a:t/>
            </a:r>
            <a:br>
              <a:rPr lang="en-US" sz="4000" b="1" dirty="0" smtClean="0">
                <a:latin typeface="Corbel" pitchFamily="34" charset="0"/>
              </a:rPr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706902" y="1600200"/>
            <a:ext cx="6074898" cy="977486"/>
          </a:xfrm>
        </p:spPr>
        <p:txBody>
          <a:bodyPr>
            <a:normAutofit/>
          </a:bodyPr>
          <a:lstStyle/>
          <a:p>
            <a:r>
              <a:rPr lang="en-US" dirty="0" smtClean="0"/>
              <a:t>Undergraduate Research Assistantship Program (URA)</a:t>
            </a:r>
          </a:p>
          <a:p>
            <a:r>
              <a:rPr lang="en-US" dirty="0" smtClean="0"/>
              <a:t>Alliance for Minority Participation (AMP)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Thirteenth Annual Undergraduate Research and Creative Arts Symposium</a:t>
            </a:r>
            <a:endParaRPr lang="en-US" sz="3200" dirty="0"/>
          </a:p>
        </p:txBody>
      </p:sp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81922" y="3093846"/>
            <a:ext cx="2871478" cy="11733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47800" y="3095625"/>
            <a:ext cx="2281292" cy="1170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rbel" pitchFamily="34" charset="0"/>
              </a:rPr>
              <a:t>Acknowledgements to:</a:t>
            </a:r>
            <a:endParaRPr lang="en-US" dirty="0"/>
          </a:p>
        </p:txBody>
      </p:sp>
      <p:sp>
        <p:nvSpPr>
          <p:cNvPr id="2" name="Tex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>
              <a:buFont typeface="Arial" charset="0"/>
              <a:buChar char="•"/>
            </a:pPr>
            <a:r>
              <a:rPr lang="en-US" dirty="0" smtClean="0">
                <a:latin typeface="Corbel" pitchFamily="34" charset="0"/>
              </a:rPr>
              <a:t>New Mexico AMP for their support and guidance.</a:t>
            </a:r>
          </a:p>
          <a:p>
            <a:pPr algn="just">
              <a:buFont typeface="Arial" charset="0"/>
              <a:buChar char="•"/>
            </a:pPr>
            <a:endParaRPr lang="en-US" dirty="0" smtClean="0">
              <a:latin typeface="Corbel" pitchFamily="34" charset="0"/>
            </a:endParaRPr>
          </a:p>
          <a:p>
            <a:pPr algn="just">
              <a:buFont typeface="Arial" charset="0"/>
              <a:buChar char="•"/>
            </a:pPr>
            <a:r>
              <a:rPr lang="en-US" dirty="0" smtClean="0">
                <a:latin typeface="Corbel" pitchFamily="34" charset="0"/>
              </a:rPr>
              <a:t>NMSU ME department and M-Tec for their interest in our education and their continuous quest for improvement.</a:t>
            </a:r>
          </a:p>
          <a:p>
            <a:pPr algn="just">
              <a:buFont typeface="Arial" charset="0"/>
              <a:buChar char="•"/>
            </a:pPr>
            <a:endParaRPr lang="en-US" dirty="0" smtClean="0">
              <a:latin typeface="Corbel" pitchFamily="34" charset="0"/>
            </a:endParaRPr>
          </a:p>
          <a:p>
            <a:pPr algn="just">
              <a:buFont typeface="Arial" charset="0"/>
              <a:buChar char="•"/>
            </a:pPr>
            <a:r>
              <a:rPr lang="en-US" dirty="0" smtClean="0">
                <a:latin typeface="Corbel" pitchFamily="34" charset="0"/>
              </a:rPr>
              <a:t>Dr. </a:t>
            </a:r>
            <a:r>
              <a:rPr lang="en-US" dirty="0" err="1" smtClean="0">
                <a:latin typeface="Corbel" pitchFamily="34" charset="0"/>
              </a:rPr>
              <a:t>Choo</a:t>
            </a:r>
            <a:r>
              <a:rPr lang="en-US" dirty="0" smtClean="0">
                <a:latin typeface="Corbel" pitchFamily="34" charset="0"/>
              </a:rPr>
              <a:t> for his mentoring and many teachings.</a:t>
            </a:r>
          </a:p>
          <a:p>
            <a:pPr algn="just">
              <a:buFont typeface="Arial" charset="0"/>
              <a:buChar char="•"/>
            </a:pPr>
            <a:endParaRPr lang="en-US" dirty="0" smtClean="0">
              <a:latin typeface="Corbel" pitchFamily="34" charset="0"/>
            </a:endParaRPr>
          </a:p>
          <a:p>
            <a:pPr algn="just">
              <a:buFont typeface="Arial" charset="0"/>
              <a:buChar char="•"/>
            </a:pPr>
            <a:r>
              <a:rPr lang="en-US" dirty="0" smtClean="0">
                <a:latin typeface="Corbel" pitchFamily="34" charset="0"/>
              </a:rPr>
              <a:t>Kyle Glen for his work and collaboration in this project.</a:t>
            </a:r>
          </a:p>
          <a:p>
            <a:pPr algn="just">
              <a:buFont typeface="Arial" charset="0"/>
              <a:buChar char="•"/>
            </a:pPr>
            <a:endParaRPr lang="en-US" dirty="0" smtClean="0">
              <a:latin typeface="Corbel" pitchFamily="34" charset="0"/>
            </a:endParaRPr>
          </a:p>
          <a:p>
            <a:pPr algn="just">
              <a:buFont typeface="Arial" charset="0"/>
              <a:buChar char="•"/>
            </a:pPr>
            <a:r>
              <a:rPr lang="en-US" dirty="0" smtClean="0">
                <a:latin typeface="Corbel" pitchFamily="34" charset="0"/>
              </a:rPr>
              <a:t>Finally, but not least, to my family, friends and other people that help us.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pc="-150" dirty="0" smtClean="0"/>
              <a:t>Thank you for your attention</a:t>
            </a:r>
            <a:endParaRPr lang="en-US" spc="-15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rbel" pitchFamily="34" charset="0"/>
              </a:rPr>
              <a:t>Introduction</a:t>
            </a:r>
            <a:r>
              <a:rPr lang="en-US" b="1" dirty="0" smtClean="0">
                <a:latin typeface="Corbel" pitchFamily="34" charset="0"/>
              </a:rPr>
              <a:t/>
            </a:r>
            <a:br>
              <a:rPr lang="en-US" b="1" dirty="0" smtClean="0">
                <a:latin typeface="Corbel" pitchFamily="34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One major challenge in natural bone repair is the inability to regenerate when there is a major tissue loss (NMSU: Research, 2008). </a:t>
            </a:r>
          </a:p>
          <a:p>
            <a:r>
              <a:rPr lang="en-US" dirty="0" smtClean="0"/>
              <a:t>The global purpose of the research is to design and fabricate scaffolds that are biocompatible and biodegradable.</a:t>
            </a:r>
          </a:p>
          <a:p>
            <a:r>
              <a:rPr lang="en-US" dirty="0" smtClean="0"/>
              <a:t>This scaffolds can be used to encourage bone regenerate in cases of severe bone loss. </a:t>
            </a:r>
          </a:p>
          <a:p>
            <a:r>
              <a:rPr lang="en-US" dirty="0" smtClean="0"/>
              <a:t>The first step of the research is to develop a process to successfully leach salt from a scaffold polymer specimen. </a:t>
            </a:r>
          </a:p>
          <a:p>
            <a:r>
              <a:rPr lang="en-US" dirty="0" smtClean="0"/>
              <a:t>The process includes calibration of sonic washer apparatus.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r>
              <a:rPr lang="en-US" b="1" dirty="0" smtClean="0"/>
              <a:t>, </a:t>
            </a:r>
            <a:r>
              <a:rPr lang="en-US" dirty="0" smtClean="0"/>
              <a:t>problem</a:t>
            </a:r>
            <a:r>
              <a:rPr lang="en-US" b="1" dirty="0" smtClean="0"/>
              <a:t> </a:t>
            </a:r>
            <a:r>
              <a:rPr lang="en-US" dirty="0" smtClean="0"/>
              <a:t>and</a:t>
            </a:r>
            <a:r>
              <a:rPr lang="en-US" b="1" dirty="0" smtClean="0"/>
              <a:t> </a:t>
            </a:r>
            <a:r>
              <a:rPr lang="en-US" dirty="0" smtClean="0"/>
              <a:t>purpose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modern and advance application of polymers is to replace organic tissue.</a:t>
            </a:r>
          </a:p>
          <a:p>
            <a:endParaRPr lang="en-US" dirty="0" smtClean="0"/>
          </a:p>
          <a:p>
            <a:r>
              <a:rPr lang="en-US" dirty="0" smtClean="0"/>
              <a:t>One of numerous applications is the replacement of bone tissue.</a:t>
            </a:r>
          </a:p>
          <a:p>
            <a:endParaRPr lang="en-US" dirty="0" smtClean="0"/>
          </a:p>
          <a:p>
            <a:r>
              <a:rPr lang="en-US" dirty="0" smtClean="0"/>
              <a:t>The bone tissue polymer has to be bio-degradable, porous and mechanical strong.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 the process of forming the polymer the polymer is mixed in a solid state with solid salt.</a:t>
            </a:r>
          </a:p>
          <a:p>
            <a:endParaRPr lang="en-US" dirty="0" smtClean="0"/>
          </a:p>
          <a:p>
            <a:r>
              <a:rPr lang="en-US" dirty="0" smtClean="0"/>
              <a:t>The solid mixture is heated and cooled down at a temperature were the salt is still solid but the polymer becomes liquid.</a:t>
            </a:r>
          </a:p>
          <a:p>
            <a:endParaRPr lang="en-US" dirty="0" smtClean="0"/>
          </a:p>
          <a:p>
            <a:r>
              <a:rPr lang="en-US" dirty="0" smtClean="0"/>
              <a:t>The salt is aggressive to the human tissue, so it is required that all the salt is removed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Purpose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purpose of the research is to achieve a reliable method for leaching all the salt out of the polymer and to calibrate the washing apparatus.</a:t>
            </a:r>
          </a:p>
          <a:p>
            <a:r>
              <a:rPr lang="en-US" dirty="0" smtClean="0"/>
              <a:t>Calibration:</a:t>
            </a:r>
          </a:p>
          <a:p>
            <a:pPr lvl="1"/>
            <a:r>
              <a:rPr lang="en-US" dirty="0" smtClean="0"/>
              <a:t>X – Ray</a:t>
            </a:r>
          </a:p>
          <a:p>
            <a:pPr lvl="1"/>
            <a:r>
              <a:rPr lang="en-US" dirty="0" smtClean="0"/>
              <a:t>Water Flow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Methodology and objectives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Methodology and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 defTabSz="3762024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 smtClean="0"/>
              <a:t>The proposed methodology is to use ultrasonic waves to assist in leaching the salt out of the scaffolds. The main objectives to accomplish are:</a:t>
            </a:r>
          </a:p>
          <a:p>
            <a:pPr algn="just" defTabSz="3762024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800" dirty="0" smtClean="0"/>
          </a:p>
          <a:p>
            <a:pPr marL="742950" indent="-742950" algn="just" defTabSz="3762024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800" dirty="0" smtClean="0"/>
              <a:t>Design and construction of ultrasonic salt leaching device. </a:t>
            </a:r>
          </a:p>
          <a:p>
            <a:pPr marL="742950" indent="-742950" algn="just" defTabSz="3762024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endParaRPr lang="en-US" sz="2800" dirty="0" smtClean="0"/>
          </a:p>
          <a:p>
            <a:pPr marL="742950" indent="-742950" algn="just" defTabSz="3762024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800" dirty="0" smtClean="0"/>
              <a:t>Calibration of this device. </a:t>
            </a:r>
          </a:p>
          <a:p>
            <a:pPr marL="742950" indent="-742950" algn="just" defTabSz="3762024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endParaRPr lang="en-US" sz="2800" dirty="0" smtClean="0"/>
          </a:p>
          <a:p>
            <a:pPr marL="742950" indent="-742950" algn="just" defTabSz="3762024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800" dirty="0" smtClean="0"/>
              <a:t>Perform actual salt leaching test using rod scaffold specimens. </a:t>
            </a:r>
          </a:p>
          <a:p>
            <a:pPr marL="742950" indent="-742950" algn="just" defTabSz="3762024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endParaRPr lang="en-US" sz="2800" dirty="0" smtClean="0"/>
          </a:p>
          <a:p>
            <a:pPr marL="742950" indent="-742950" algn="just" defTabSz="3762024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800" dirty="0" smtClean="0"/>
              <a:t>Verification of complete salt removal from scaffolds. (X-ray, scanning electronic microscopy with EDX facility, chemical compounds analysis).</a:t>
            </a:r>
          </a:p>
          <a:p>
            <a:pPr marL="742950" indent="-742950" algn="just" defTabSz="3762024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endParaRPr lang="en-US" sz="2800" dirty="0" smtClean="0"/>
          </a:p>
          <a:p>
            <a:pPr marL="742950" indent="-742950" algn="just" defTabSz="3762024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800" dirty="0" smtClean="0"/>
              <a:t>Write up a research report.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59</TotalTime>
  <Words>686</Words>
  <Application>Microsoft Office PowerPoint</Application>
  <PresentationFormat>On-screen Show (4:3)</PresentationFormat>
  <Paragraphs>99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Metro</vt:lpstr>
      <vt:lpstr>Artificial Bone ScafFold </vt:lpstr>
      <vt:lpstr>Thirteenth Annual Undergraduate Research and Creative Arts Symposium</vt:lpstr>
      <vt:lpstr>Introduction </vt:lpstr>
      <vt:lpstr>Background, problem and purpose </vt:lpstr>
      <vt:lpstr>Background</vt:lpstr>
      <vt:lpstr>Problem</vt:lpstr>
      <vt:lpstr>Purpose </vt:lpstr>
      <vt:lpstr>Methodology and objectives</vt:lpstr>
      <vt:lpstr>Methodology and objectives</vt:lpstr>
      <vt:lpstr>Manufacturing Process</vt:lpstr>
      <vt:lpstr>Manufacturing Process</vt:lpstr>
      <vt:lpstr>Results</vt:lpstr>
      <vt:lpstr>Results</vt:lpstr>
      <vt:lpstr>Results</vt:lpstr>
      <vt:lpstr>X - Rays</vt:lpstr>
      <vt:lpstr>Conclusions</vt:lpstr>
      <vt:lpstr>Conclusions</vt:lpstr>
      <vt:lpstr>Questions</vt:lpstr>
      <vt:lpstr>Acknowledgements  </vt:lpstr>
      <vt:lpstr>Acknowledgements to:</vt:lpstr>
      <vt:lpstr>Thank you for your attention</vt:lpstr>
    </vt:vector>
  </TitlesOfParts>
  <Company>New Mexico State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Artificial Bone Scafold </dc:title>
  <dc:creator>eloymago</dc:creator>
  <cp:lastModifiedBy>enmg</cp:lastModifiedBy>
  <cp:revision>7</cp:revision>
  <dcterms:created xsi:type="dcterms:W3CDTF">2008-04-14T21:59:37Z</dcterms:created>
  <dcterms:modified xsi:type="dcterms:W3CDTF">2008-04-15T22:18:05Z</dcterms:modified>
</cp:coreProperties>
</file>