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1" r:id="rId4"/>
    <p:sldId id="267" r:id="rId5"/>
    <p:sldId id="258" r:id="rId6"/>
    <p:sldId id="270" r:id="rId7"/>
    <p:sldId id="260" r:id="rId8"/>
    <p:sldId id="261" r:id="rId9"/>
    <p:sldId id="265" r:id="rId10"/>
    <p:sldId id="264" r:id="rId11"/>
    <p:sldId id="268" r:id="rId12"/>
    <p:sldId id="262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26" autoAdjust="0"/>
    <p:restoredTop sz="94660"/>
  </p:normalViewPr>
  <p:slideViewPr>
    <p:cSldViewPr>
      <p:cViewPr varScale="1">
        <p:scale>
          <a:sx n="70" d="100"/>
          <a:sy n="70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0tmycupoftea\Desktop\shcoletohgrowthcurvesstaphyloxanthin\COL14SH15Growth+-3%25Etoh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0tmycupoftea\Desktop\shcoletohgrowthcurvesstaphyloxanthin\COL14SH15Growth+-3%25Etoh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5503053680488661E-2"/>
          <c:y val="4.0909090909090923E-2"/>
          <c:w val="0.88203150112503992"/>
          <c:h val="0.79318181818181865"/>
        </c:manualLayout>
      </c:layout>
      <c:lineChart>
        <c:grouping val="standard"/>
        <c:ser>
          <c:idx val="0"/>
          <c:order val="0"/>
          <c:tx>
            <c:strRef>
              <c:f>Sheet2!$A$3</c:f>
              <c:strCache>
                <c:ptCount val="1"/>
                <c:pt idx="0">
                  <c:v>COL</c:v>
                </c:pt>
              </c:strCache>
            </c:strRef>
          </c:tx>
          <c:spPr>
            <a:ln w="19050">
              <a:solidFill>
                <a:srgbClr val="00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Sheet2!$B$2:$G$2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</c:numCache>
            </c:numRef>
          </c:cat>
          <c:val>
            <c:numRef>
              <c:f>Sheet2!$B$3:$G$3</c:f>
              <c:numCache>
                <c:formatCode>General</c:formatCode>
                <c:ptCount val="6"/>
                <c:pt idx="0">
                  <c:v>0.15300000000000008</c:v>
                </c:pt>
                <c:pt idx="1">
                  <c:v>0.24000000000000007</c:v>
                </c:pt>
                <c:pt idx="2">
                  <c:v>0.37200000000000016</c:v>
                </c:pt>
                <c:pt idx="3">
                  <c:v>0.56399999999999995</c:v>
                </c:pt>
                <c:pt idx="4">
                  <c:v>0.72900000000000031</c:v>
                </c:pt>
                <c:pt idx="5">
                  <c:v>0.9630000000000003</c:v>
                </c:pt>
              </c:numCache>
            </c:numRef>
          </c:val>
        </c:ser>
        <c:ser>
          <c:idx val="2"/>
          <c:order val="1"/>
          <c:tx>
            <c:strRef>
              <c:f>Sheet2!$A$5</c:f>
              <c:strCache>
                <c:ptCount val="1"/>
                <c:pt idx="0">
                  <c:v>COL-14.1</c:v>
                </c:pt>
              </c:strCache>
            </c:strRef>
          </c:tx>
          <c:spPr>
            <a:ln w="1905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Sheet2!$B$2:$G$2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</c:numCache>
            </c:numRef>
          </c:cat>
          <c:val>
            <c:numRef>
              <c:f>Sheet2!$B$5:$G$5</c:f>
              <c:numCache>
                <c:formatCode>General</c:formatCode>
                <c:ptCount val="6"/>
                <c:pt idx="0">
                  <c:v>0.10500000000000002</c:v>
                </c:pt>
                <c:pt idx="1">
                  <c:v>0.16800000000000012</c:v>
                </c:pt>
                <c:pt idx="2">
                  <c:v>0.29100000000000015</c:v>
                </c:pt>
                <c:pt idx="3">
                  <c:v>0.45600000000000002</c:v>
                </c:pt>
                <c:pt idx="4">
                  <c:v>0.64500000000000035</c:v>
                </c:pt>
                <c:pt idx="5">
                  <c:v>0.91800000000000004</c:v>
                </c:pt>
              </c:numCache>
            </c:numRef>
          </c:val>
        </c:ser>
        <c:ser>
          <c:idx val="4"/>
          <c:order val="2"/>
          <c:tx>
            <c:strRef>
              <c:f>Sheet2!$A$7</c:f>
              <c:strCache>
                <c:ptCount val="1"/>
                <c:pt idx="0">
                  <c:v>COL-14.2</c:v>
                </c:pt>
              </c:strCache>
            </c:strRef>
          </c:tx>
          <c:spPr>
            <a:ln w="1905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Sheet2!$B$2:$G$2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</c:numCache>
            </c:numRef>
          </c:cat>
          <c:val>
            <c:numRef>
              <c:f>Sheet2!$B$7:$G$7</c:f>
              <c:numCache>
                <c:formatCode>General</c:formatCode>
                <c:ptCount val="6"/>
                <c:pt idx="0">
                  <c:v>9.6000000000000058E-2</c:v>
                </c:pt>
                <c:pt idx="1">
                  <c:v>0.13500000000000001</c:v>
                </c:pt>
                <c:pt idx="2">
                  <c:v>0.20100000000000001</c:v>
                </c:pt>
                <c:pt idx="3">
                  <c:v>0.29400000000000015</c:v>
                </c:pt>
                <c:pt idx="4">
                  <c:v>0.39600000000000024</c:v>
                </c:pt>
                <c:pt idx="5">
                  <c:v>0.54300000000000004</c:v>
                </c:pt>
              </c:numCache>
            </c:numRef>
          </c:val>
        </c:ser>
        <c:ser>
          <c:idx val="6"/>
          <c:order val="3"/>
          <c:tx>
            <c:strRef>
              <c:f>Sheet2!$A$9</c:f>
              <c:strCache>
                <c:ptCount val="1"/>
                <c:pt idx="0">
                  <c:v>COL-14.3</c:v>
                </c:pt>
              </c:strCache>
            </c:strRef>
          </c:tx>
          <c:spPr>
            <a:ln w="19050">
              <a:solidFill>
                <a:srgbClr val="0000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Sheet2!$B$2:$G$2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</c:numCache>
            </c:numRef>
          </c:cat>
          <c:val>
            <c:numRef>
              <c:f>Sheet2!$B$9:$G$9</c:f>
              <c:numCache>
                <c:formatCode>General</c:formatCode>
                <c:ptCount val="6"/>
                <c:pt idx="0">
                  <c:v>9.6000000000000058E-2</c:v>
                </c:pt>
                <c:pt idx="1">
                  <c:v>0.129</c:v>
                </c:pt>
                <c:pt idx="2">
                  <c:v>0.20100000000000001</c:v>
                </c:pt>
                <c:pt idx="3">
                  <c:v>0.31200000000000017</c:v>
                </c:pt>
                <c:pt idx="4">
                  <c:v>0.41400000000000015</c:v>
                </c:pt>
                <c:pt idx="5">
                  <c:v>0.56699999999999995</c:v>
                </c:pt>
              </c:numCache>
            </c:numRef>
          </c:val>
        </c:ser>
        <c:ser>
          <c:idx val="1"/>
          <c:order val="4"/>
          <c:tx>
            <c:strRef>
              <c:f>Sheet2!$A$4</c:f>
              <c:strCache>
                <c:ptCount val="1"/>
                <c:pt idx="0">
                  <c:v>COL + 3% </c:v>
                </c:pt>
              </c:strCache>
            </c:strRef>
          </c:tx>
          <c:spPr>
            <a:ln w="19050">
              <a:solidFill>
                <a:srgbClr val="00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Sheet2!$B$2:$G$2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</c:numCache>
            </c:numRef>
          </c:cat>
          <c:val>
            <c:numRef>
              <c:f>Sheet2!$B$4:$G$4</c:f>
              <c:numCache>
                <c:formatCode>General</c:formatCode>
                <c:ptCount val="6"/>
                <c:pt idx="0">
                  <c:v>0.10800000000000004</c:v>
                </c:pt>
                <c:pt idx="1">
                  <c:v>0.15300000000000008</c:v>
                </c:pt>
                <c:pt idx="2">
                  <c:v>0.19800000000000009</c:v>
                </c:pt>
                <c:pt idx="3">
                  <c:v>0.255</c:v>
                </c:pt>
                <c:pt idx="4">
                  <c:v>0.30600000000000022</c:v>
                </c:pt>
                <c:pt idx="5">
                  <c:v>0.36900000000000022</c:v>
                </c:pt>
              </c:numCache>
            </c:numRef>
          </c:val>
        </c:ser>
        <c:ser>
          <c:idx val="3"/>
          <c:order val="5"/>
          <c:tx>
            <c:strRef>
              <c:f>Sheet2!$A$6</c:f>
              <c:strCache>
                <c:ptCount val="1"/>
                <c:pt idx="0">
                  <c:v>COL-14.1 + 3% </c:v>
                </c:pt>
              </c:strCache>
            </c:strRef>
          </c:tx>
          <c:spPr>
            <a:ln w="1905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Sheet2!$B$2:$G$2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</c:numCache>
            </c:numRef>
          </c:cat>
          <c:val>
            <c:numRef>
              <c:f>Sheet2!$B$6:$G$6</c:f>
              <c:numCache>
                <c:formatCode>General</c:formatCode>
                <c:ptCount val="6"/>
                <c:pt idx="0">
                  <c:v>0.10500000000000002</c:v>
                </c:pt>
                <c:pt idx="1">
                  <c:v>0.15600000000000008</c:v>
                </c:pt>
                <c:pt idx="2">
                  <c:v>0.252</c:v>
                </c:pt>
                <c:pt idx="3">
                  <c:v>0.36300000000000021</c:v>
                </c:pt>
                <c:pt idx="4">
                  <c:v>0.50700000000000001</c:v>
                </c:pt>
                <c:pt idx="5">
                  <c:v>0.72600000000000031</c:v>
                </c:pt>
              </c:numCache>
            </c:numRef>
          </c:val>
        </c:ser>
        <c:ser>
          <c:idx val="5"/>
          <c:order val="6"/>
          <c:tx>
            <c:strRef>
              <c:f>Sheet2!$A$8</c:f>
              <c:strCache>
                <c:ptCount val="1"/>
                <c:pt idx="0">
                  <c:v>COL-14.2 + 3% </c:v>
                </c:pt>
              </c:strCache>
            </c:strRef>
          </c:tx>
          <c:spPr>
            <a:ln w="1905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Sheet2!$B$2:$G$2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</c:numCache>
            </c:numRef>
          </c:cat>
          <c:val>
            <c:numRef>
              <c:f>Sheet2!$B$8:$G$8</c:f>
              <c:numCache>
                <c:formatCode>General</c:formatCode>
                <c:ptCount val="6"/>
                <c:pt idx="0">
                  <c:v>9.0000000000000052E-2</c:v>
                </c:pt>
                <c:pt idx="1">
                  <c:v>0.13200000000000001</c:v>
                </c:pt>
                <c:pt idx="2">
                  <c:v>0.18600000000000008</c:v>
                </c:pt>
                <c:pt idx="3">
                  <c:v>0.27600000000000002</c:v>
                </c:pt>
                <c:pt idx="4">
                  <c:v>0.36000000000000015</c:v>
                </c:pt>
                <c:pt idx="5">
                  <c:v>0.47400000000000014</c:v>
                </c:pt>
              </c:numCache>
            </c:numRef>
          </c:val>
        </c:ser>
        <c:ser>
          <c:idx val="7"/>
          <c:order val="7"/>
          <c:tx>
            <c:strRef>
              <c:f>Sheet2!$A$10</c:f>
              <c:strCache>
                <c:ptCount val="1"/>
                <c:pt idx="0">
                  <c:v>COL-14.3 + 3% </c:v>
                </c:pt>
              </c:strCache>
            </c:strRef>
          </c:tx>
          <c:spPr>
            <a:ln w="19050">
              <a:solidFill>
                <a:srgbClr val="0000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Sheet2!$B$2:$G$2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</c:numCache>
            </c:numRef>
          </c:cat>
          <c:val>
            <c:numRef>
              <c:f>Sheet2!$B$10:$G$10</c:f>
              <c:numCache>
                <c:formatCode>General</c:formatCode>
                <c:ptCount val="6"/>
                <c:pt idx="0">
                  <c:v>8.1000000000000044E-2</c:v>
                </c:pt>
                <c:pt idx="1">
                  <c:v>0.12000000000000002</c:v>
                </c:pt>
                <c:pt idx="2">
                  <c:v>0.16500000000000009</c:v>
                </c:pt>
                <c:pt idx="3">
                  <c:v>0.24900000000000008</c:v>
                </c:pt>
                <c:pt idx="4">
                  <c:v>0.31500000000000017</c:v>
                </c:pt>
                <c:pt idx="5">
                  <c:v>0.43800000000000017</c:v>
                </c:pt>
              </c:numCache>
            </c:numRef>
          </c:val>
        </c:ser>
        <c:marker val="1"/>
        <c:axId val="39271424"/>
        <c:axId val="39294080"/>
      </c:lineChart>
      <c:catAx>
        <c:axId val="392714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Time (h)</a:t>
                </a:r>
              </a:p>
            </c:rich>
          </c:tx>
          <c:layout>
            <c:manualLayout>
              <c:xMode val="edge"/>
              <c:yMode val="edge"/>
              <c:x val="0.48055287688846077"/>
              <c:y val="0.9204545454545454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294080"/>
        <c:crosses val="autoZero"/>
        <c:auto val="1"/>
        <c:lblAlgn val="ctr"/>
        <c:lblOffset val="100"/>
        <c:tickLblSkip val="1"/>
        <c:tickMarkSkip val="1"/>
      </c:catAx>
      <c:valAx>
        <c:axId val="39294080"/>
        <c:scaling>
          <c:orientation val="minMax"/>
        </c:scaling>
        <c:axPos val="l"/>
        <c:title>
          <c:tx>
            <c:rich>
              <a:bodyPr/>
              <a:lstStyle/>
              <a:p>
                <a:pPr algn="ctr" rtl="0"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OD</a:t>
                </a:r>
                <a:r>
                  <a:rPr lang="en-US" sz="800"/>
                  <a:t>580</a:t>
                </a:r>
                <a:r>
                  <a:rPr lang="en-US" sz="1200"/>
                  <a:t>nm</a:t>
                </a:r>
              </a:p>
            </c:rich>
          </c:tx>
          <c:layout>
            <c:manualLayout>
              <c:xMode val="edge"/>
              <c:yMode val="edge"/>
              <c:x val="1.5429122468659608E-2"/>
              <c:y val="0.4075757575757578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27142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478945676631315"/>
          <c:y val="0.30833333333333335"/>
          <c:w val="0.13146898103503712"/>
          <c:h val="0.35984848484848525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0751247754592012E-2"/>
          <c:y val="5.588833249191557E-2"/>
          <c:w val="0.89569261615810625"/>
          <c:h val="0.78790520659706753"/>
        </c:manualLayout>
      </c:layout>
      <c:lineChart>
        <c:grouping val="standard"/>
        <c:ser>
          <c:idx val="1"/>
          <c:order val="0"/>
          <c:tx>
            <c:strRef>
              <c:f>'C:\Documents and Settings\n0tmycupoftea\Desktop\shcoletohgrowthcurvesstaphyloxanthin\Ethanol\[SHgrowth3%ETH.xls]Sheet1'!$A$3</c:f>
              <c:strCache>
                <c:ptCount val="1"/>
                <c:pt idx="0">
                  <c:v>SH1000</c:v>
                </c:pt>
              </c:strCache>
            </c:strRef>
          </c:tx>
          <c:spPr>
            <a:ln w="19050">
              <a:solidFill>
                <a:srgbClr val="00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'C:\Documents and Settings\n0tmycupoftea\Desktop\shcoletohgrowthcurvesstaphyloxanthin\Ethanol\[SHgrowth3%ETH.xls]Sheet1'!$B$2:$J$2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'C:\Documents and Settings\n0tmycupoftea\Desktop\shcoletohgrowthcurvesstaphyloxanthin\Ethanol\[SHgrowth3%ETH.xls]Sheet1'!$B$3:$J$3</c:f>
              <c:numCache>
                <c:formatCode>General</c:formatCode>
                <c:ptCount val="9"/>
                <c:pt idx="0">
                  <c:v>1.0000000000000005E-2</c:v>
                </c:pt>
                <c:pt idx="1">
                  <c:v>7.0000000000000021E-2</c:v>
                </c:pt>
                <c:pt idx="2">
                  <c:v>0.19400000000000001</c:v>
                </c:pt>
                <c:pt idx="3">
                  <c:v>0.37000000000000016</c:v>
                </c:pt>
                <c:pt idx="4">
                  <c:v>0.63500000000000034</c:v>
                </c:pt>
                <c:pt idx="5">
                  <c:v>1.0880000000000001</c:v>
                </c:pt>
                <c:pt idx="6">
                  <c:v>1.2849999999999993</c:v>
                </c:pt>
                <c:pt idx="7">
                  <c:v>1.3240000000000001</c:v>
                </c:pt>
                <c:pt idx="8">
                  <c:v>1.369</c:v>
                </c:pt>
              </c:numCache>
            </c:numRef>
          </c:val>
        </c:ser>
        <c:ser>
          <c:idx val="2"/>
          <c:order val="1"/>
          <c:tx>
            <c:strRef>
              <c:f>'C:\Documents and Settings\n0tmycupoftea\Desktop\shcoletohgrowthcurvesstaphyloxanthin\Ethanol\[SHgrowth3%ETH.xls]Sheet1'!$A$4</c:f>
              <c:strCache>
                <c:ptCount val="1"/>
                <c:pt idx="0">
                  <c:v>SH1000 + 3%</c:v>
                </c:pt>
              </c:strCache>
            </c:strRef>
          </c:tx>
          <c:spPr>
            <a:ln w="19050">
              <a:solidFill>
                <a:srgbClr val="00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'C:\Documents and Settings\n0tmycupoftea\Desktop\shcoletohgrowthcurvesstaphyloxanthin\Ethanol\[SHgrowth3%ETH.xls]Sheet1'!$B$2:$J$2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'C:\Documents and Settings\n0tmycupoftea\Desktop\shcoletohgrowthcurvesstaphyloxanthin\Ethanol\[SHgrowth3%ETH.xls]Sheet1'!$B$4:$J$4</c:f>
              <c:numCache>
                <c:formatCode>General</c:formatCode>
                <c:ptCount val="9"/>
                <c:pt idx="0">
                  <c:v>1.0000000000000005E-2</c:v>
                </c:pt>
                <c:pt idx="1">
                  <c:v>4.1000000000000002E-2</c:v>
                </c:pt>
                <c:pt idx="2">
                  <c:v>3.500000000000001E-2</c:v>
                </c:pt>
                <c:pt idx="3">
                  <c:v>0.27500000000000002</c:v>
                </c:pt>
                <c:pt idx="4">
                  <c:v>0.52300000000000002</c:v>
                </c:pt>
                <c:pt idx="5">
                  <c:v>0.83200000000000029</c:v>
                </c:pt>
                <c:pt idx="6">
                  <c:v>1.1040000000000001</c:v>
                </c:pt>
                <c:pt idx="7">
                  <c:v>1.385</c:v>
                </c:pt>
                <c:pt idx="8">
                  <c:v>1.5209999999999992</c:v>
                </c:pt>
              </c:numCache>
            </c:numRef>
          </c:val>
        </c:ser>
        <c:ser>
          <c:idx val="3"/>
          <c:order val="2"/>
          <c:tx>
            <c:strRef>
              <c:f>'C:\Documents and Settings\n0tmycupoftea\Desktop\shcoletohgrowthcurvesstaphyloxanthin\Ethanol\[SHgrowth3%ETH.xls]Sheet1'!$A$5</c:f>
              <c:strCache>
                <c:ptCount val="1"/>
                <c:pt idx="0">
                  <c:v>SH1000-15.1</c:v>
                </c:pt>
              </c:strCache>
            </c:strRef>
          </c:tx>
          <c:spPr>
            <a:ln w="1905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'C:\Documents and Settings\n0tmycupoftea\Desktop\shcoletohgrowthcurvesstaphyloxanthin\Ethanol\[SHgrowth3%ETH.xls]Sheet1'!$B$2:$J$2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'C:\Documents and Settings\n0tmycupoftea\Desktop\shcoletohgrowthcurvesstaphyloxanthin\Ethanol\[SHgrowth3%ETH.xls]Sheet1'!$B$5:$J$5</c:f>
              <c:numCache>
                <c:formatCode>General</c:formatCode>
                <c:ptCount val="9"/>
                <c:pt idx="0">
                  <c:v>1.0000000000000005E-2</c:v>
                </c:pt>
                <c:pt idx="1">
                  <c:v>7.9000000000000042E-2</c:v>
                </c:pt>
                <c:pt idx="2">
                  <c:v>0.18200000000000008</c:v>
                </c:pt>
                <c:pt idx="3">
                  <c:v>0.32300000000000018</c:v>
                </c:pt>
                <c:pt idx="4">
                  <c:v>0.63300000000000034</c:v>
                </c:pt>
                <c:pt idx="5">
                  <c:v>1.056</c:v>
                </c:pt>
                <c:pt idx="6">
                  <c:v>1.276</c:v>
                </c:pt>
                <c:pt idx="7">
                  <c:v>1.34</c:v>
                </c:pt>
                <c:pt idx="8">
                  <c:v>1.4249999999999994</c:v>
                </c:pt>
              </c:numCache>
            </c:numRef>
          </c:val>
        </c:ser>
        <c:ser>
          <c:idx val="4"/>
          <c:order val="3"/>
          <c:tx>
            <c:strRef>
              <c:f>'C:\Documents and Settings\n0tmycupoftea\Desktop\shcoletohgrowthcurvesstaphyloxanthin\Ethanol\[SHgrowth3%ETH.xls]Sheet1'!$A$6</c:f>
              <c:strCache>
                <c:ptCount val="1"/>
                <c:pt idx="0">
                  <c:v>SH1000-15.1 + 3%</c:v>
                </c:pt>
              </c:strCache>
            </c:strRef>
          </c:tx>
          <c:spPr>
            <a:ln w="1905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'C:\Documents and Settings\n0tmycupoftea\Desktop\shcoletohgrowthcurvesstaphyloxanthin\Ethanol\[SHgrowth3%ETH.xls]Sheet1'!$B$2:$J$2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'C:\Documents and Settings\n0tmycupoftea\Desktop\shcoletohgrowthcurvesstaphyloxanthin\Ethanol\[SHgrowth3%ETH.xls]Sheet1'!$B$6:$J$6</c:f>
              <c:numCache>
                <c:formatCode>General</c:formatCode>
                <c:ptCount val="9"/>
                <c:pt idx="0">
                  <c:v>1.0000000000000005E-2</c:v>
                </c:pt>
                <c:pt idx="1">
                  <c:v>6.1000000000000013E-2</c:v>
                </c:pt>
                <c:pt idx="2">
                  <c:v>5.8000000000000003E-2</c:v>
                </c:pt>
                <c:pt idx="3">
                  <c:v>0.24600000000000008</c:v>
                </c:pt>
                <c:pt idx="4">
                  <c:v>0.53100000000000003</c:v>
                </c:pt>
                <c:pt idx="5">
                  <c:v>0.84500000000000031</c:v>
                </c:pt>
                <c:pt idx="6">
                  <c:v>1.1120000000000001</c:v>
                </c:pt>
                <c:pt idx="7">
                  <c:v>1.379</c:v>
                </c:pt>
                <c:pt idx="8">
                  <c:v>1.5429999999999993</c:v>
                </c:pt>
              </c:numCache>
            </c:numRef>
          </c:val>
        </c:ser>
        <c:ser>
          <c:idx val="5"/>
          <c:order val="4"/>
          <c:tx>
            <c:strRef>
              <c:f>'C:\Documents and Settings\n0tmycupoftea\Desktop\shcoletohgrowthcurvesstaphyloxanthin\Ethanol\[SHgrowth3%ETH.xls]Sheet1'!$A$7</c:f>
              <c:strCache>
                <c:ptCount val="1"/>
                <c:pt idx="0">
                  <c:v>SH1000-15.2</c:v>
                </c:pt>
              </c:strCache>
            </c:strRef>
          </c:tx>
          <c:spPr>
            <a:ln w="1905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'C:\Documents and Settings\n0tmycupoftea\Desktop\shcoletohgrowthcurvesstaphyloxanthin\Ethanol\[SHgrowth3%ETH.xls]Sheet1'!$B$2:$J$2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'C:\Documents and Settings\n0tmycupoftea\Desktop\shcoletohgrowthcurvesstaphyloxanthin\Ethanol\[SHgrowth3%ETH.xls]Sheet1'!$B$7:$J$7</c:f>
              <c:numCache>
                <c:formatCode>General</c:formatCode>
                <c:ptCount val="9"/>
                <c:pt idx="0">
                  <c:v>1.0000000000000005E-2</c:v>
                </c:pt>
                <c:pt idx="1">
                  <c:v>7.3999999999999996E-2</c:v>
                </c:pt>
                <c:pt idx="2">
                  <c:v>0.17</c:v>
                </c:pt>
                <c:pt idx="3">
                  <c:v>0.36600000000000021</c:v>
                </c:pt>
                <c:pt idx="4">
                  <c:v>0.68200000000000005</c:v>
                </c:pt>
                <c:pt idx="5">
                  <c:v>1.1259999999999992</c:v>
                </c:pt>
                <c:pt idx="6">
                  <c:v>1.323</c:v>
                </c:pt>
                <c:pt idx="7">
                  <c:v>1.341</c:v>
                </c:pt>
                <c:pt idx="8">
                  <c:v>1.3859999999999992</c:v>
                </c:pt>
              </c:numCache>
            </c:numRef>
          </c:val>
        </c:ser>
        <c:ser>
          <c:idx val="6"/>
          <c:order val="5"/>
          <c:tx>
            <c:strRef>
              <c:f>'C:\Documents and Settings\n0tmycupoftea\Desktop\shcoletohgrowthcurvesstaphyloxanthin\Ethanol\[SHgrowth3%ETH.xls]Sheet1'!$A$8</c:f>
              <c:strCache>
                <c:ptCount val="1"/>
                <c:pt idx="0">
                  <c:v>SH1000-15.2 +3%</c:v>
                </c:pt>
              </c:strCache>
            </c:strRef>
          </c:tx>
          <c:spPr>
            <a:ln w="1905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'C:\Documents and Settings\n0tmycupoftea\Desktop\shcoletohgrowthcurvesstaphyloxanthin\Ethanol\[SHgrowth3%ETH.xls]Sheet1'!$B$2:$J$2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'C:\Documents and Settings\n0tmycupoftea\Desktop\shcoletohgrowthcurvesstaphyloxanthin\Ethanol\[SHgrowth3%ETH.xls]Sheet1'!$B$8:$J$8</c:f>
              <c:numCache>
                <c:formatCode>General</c:formatCode>
                <c:ptCount val="9"/>
                <c:pt idx="0">
                  <c:v>1.0000000000000005E-2</c:v>
                </c:pt>
                <c:pt idx="1">
                  <c:v>6.0000000000000026E-2</c:v>
                </c:pt>
                <c:pt idx="2">
                  <c:v>0.14900000000000008</c:v>
                </c:pt>
                <c:pt idx="3">
                  <c:v>0.30300000000000021</c:v>
                </c:pt>
                <c:pt idx="4">
                  <c:v>0.51700000000000002</c:v>
                </c:pt>
                <c:pt idx="5">
                  <c:v>0.86600000000000033</c:v>
                </c:pt>
                <c:pt idx="6">
                  <c:v>1.1519999999999992</c:v>
                </c:pt>
                <c:pt idx="7">
                  <c:v>1.4209999999999994</c:v>
                </c:pt>
                <c:pt idx="8">
                  <c:v>1.5509999999999993</c:v>
                </c:pt>
              </c:numCache>
            </c:numRef>
          </c:val>
        </c:ser>
        <c:ser>
          <c:idx val="7"/>
          <c:order val="6"/>
          <c:tx>
            <c:strRef>
              <c:f>'C:\Documents and Settings\n0tmycupoftea\Desktop\shcoletohgrowthcurvesstaphyloxanthin\Ethanol\[SHgrowth3%ETH.xls]Sheet1'!$A$9</c:f>
              <c:strCache>
                <c:ptCount val="1"/>
                <c:pt idx="0">
                  <c:v>SH1000-15.3</c:v>
                </c:pt>
              </c:strCache>
            </c:strRef>
          </c:tx>
          <c:spPr>
            <a:ln w="19050">
              <a:solidFill>
                <a:srgbClr val="0000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'C:\Documents and Settings\n0tmycupoftea\Desktop\shcoletohgrowthcurvesstaphyloxanthin\Ethanol\[SHgrowth3%ETH.xls]Sheet1'!$B$2:$J$2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'C:\Documents and Settings\n0tmycupoftea\Desktop\shcoletohgrowthcurvesstaphyloxanthin\Ethanol\[SHgrowth3%ETH.xls]Sheet1'!$B$9:$J$9</c:f>
              <c:numCache>
                <c:formatCode>General</c:formatCode>
                <c:ptCount val="9"/>
                <c:pt idx="0">
                  <c:v>1.0000000000000005E-2</c:v>
                </c:pt>
                <c:pt idx="1">
                  <c:v>0.05</c:v>
                </c:pt>
                <c:pt idx="2">
                  <c:v>0.18300000000000008</c:v>
                </c:pt>
                <c:pt idx="3">
                  <c:v>0.51500000000000001</c:v>
                </c:pt>
                <c:pt idx="4">
                  <c:v>0.9620000000000003</c:v>
                </c:pt>
                <c:pt idx="5">
                  <c:v>1.4709999999999994</c:v>
                </c:pt>
                <c:pt idx="6">
                  <c:v>1.724</c:v>
                </c:pt>
                <c:pt idx="7">
                  <c:v>1.8720000000000001</c:v>
                </c:pt>
                <c:pt idx="8">
                  <c:v>1.907</c:v>
                </c:pt>
              </c:numCache>
            </c:numRef>
          </c:val>
        </c:ser>
        <c:ser>
          <c:idx val="8"/>
          <c:order val="7"/>
          <c:tx>
            <c:strRef>
              <c:f>'C:\Documents and Settings\n0tmycupoftea\Desktop\shcoletohgrowthcurvesstaphyloxanthin\Ethanol\[SHgrowth3%ETH.xls]Sheet1'!$A$10</c:f>
              <c:strCache>
                <c:ptCount val="1"/>
                <c:pt idx="0">
                  <c:v>SH1000-15.3 + 3%</c:v>
                </c:pt>
              </c:strCache>
            </c:strRef>
          </c:tx>
          <c:spPr>
            <a:ln w="19050">
              <a:solidFill>
                <a:srgbClr val="0000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'C:\Documents and Settings\n0tmycupoftea\Desktop\shcoletohgrowthcurvesstaphyloxanthin\Ethanol\[SHgrowth3%ETH.xls]Sheet1'!$B$2:$J$2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'C:\Documents and Settings\n0tmycupoftea\Desktop\shcoletohgrowthcurvesstaphyloxanthin\Ethanol\[SHgrowth3%ETH.xls]Sheet1'!$B$10:$J$10</c:f>
              <c:numCache>
                <c:formatCode>General</c:formatCode>
                <c:ptCount val="9"/>
                <c:pt idx="0">
                  <c:v>1.0000000000000005E-2</c:v>
                </c:pt>
                <c:pt idx="1">
                  <c:v>3.2000000000000021E-2</c:v>
                </c:pt>
                <c:pt idx="2">
                  <c:v>9.3000000000000069E-2</c:v>
                </c:pt>
                <c:pt idx="3">
                  <c:v>0.20600000000000004</c:v>
                </c:pt>
                <c:pt idx="4">
                  <c:v>0.32300000000000018</c:v>
                </c:pt>
                <c:pt idx="5">
                  <c:v>0.52300000000000002</c:v>
                </c:pt>
                <c:pt idx="6">
                  <c:v>0.67200000000000049</c:v>
                </c:pt>
                <c:pt idx="7">
                  <c:v>0.87600000000000033</c:v>
                </c:pt>
                <c:pt idx="8">
                  <c:v>1.159</c:v>
                </c:pt>
              </c:numCache>
            </c:numRef>
          </c:val>
        </c:ser>
        <c:marker val="1"/>
        <c:axId val="39364480"/>
        <c:axId val="39383424"/>
      </c:lineChart>
      <c:catAx>
        <c:axId val="39364480"/>
        <c:scaling>
          <c:orientation val="minMax"/>
        </c:scaling>
        <c:axPos val="b"/>
        <c:title>
          <c:tx>
            <c:rich>
              <a:bodyPr/>
              <a:lstStyle/>
              <a:p>
                <a:pPr algn="ctr" rtl="1"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Time (h)</a:t>
                </a:r>
              </a:p>
            </c:rich>
          </c:tx>
          <c:layout>
            <c:manualLayout>
              <c:xMode val="edge"/>
              <c:yMode val="edge"/>
              <c:x val="0.49807658399705884"/>
              <c:y val="0.9223259420308658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383424"/>
        <c:crosses val="autoZero"/>
        <c:auto val="1"/>
        <c:lblAlgn val="ctr"/>
        <c:lblOffset val="100"/>
        <c:tickLblSkip val="1"/>
        <c:tickMarkSkip val="1"/>
      </c:catAx>
      <c:valAx>
        <c:axId val="3938342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="1" i="0" strike="noStrike">
                    <a:solidFill>
                      <a:srgbClr val="000000"/>
                    </a:solidFill>
                    <a:latin typeface="Arial"/>
                    <a:cs typeface="Arial"/>
                  </a:rPr>
                  <a:t>OD</a:t>
                </a:r>
                <a:r>
                  <a:rPr lang="en-US" sz="800" b="1" i="0" strike="noStrike">
                    <a:solidFill>
                      <a:srgbClr val="000000"/>
                    </a:solidFill>
                    <a:latin typeface="Arial"/>
                    <a:cs typeface="Arial"/>
                  </a:rPr>
                  <a:t>580</a:t>
                </a:r>
                <a:r>
                  <a:rPr lang="en-US" sz="1200" b="1" i="0" strike="noStrike">
                    <a:solidFill>
                      <a:srgbClr val="000000"/>
                    </a:solidFill>
                    <a:latin typeface="Arial"/>
                    <a:cs typeface="Arial"/>
                  </a:rPr>
                  <a:t>nm</a:t>
                </a:r>
                <a:endParaRPr lang="en-US" sz="1200" b="1" i="0" strike="noStrike" baseline="-25000">
                  <a:solidFill>
                    <a:srgbClr val="000000"/>
                  </a:solidFill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7067218804943048E-2"/>
              <c:y val="0.3941092004755010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36448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5774731613442757E-2"/>
          <c:y val="0.38406647599543398"/>
          <c:w val="0.1444803804514842"/>
          <c:h val="0.35730400291891801"/>
        </c:manualLayout>
      </c:layout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3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A783-338F-4E17-8348-B08F8C0BC44D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175-44DF-4A95-A5AD-FD84E7AE2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A783-338F-4E17-8348-B08F8C0BC44D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175-44DF-4A95-A5AD-FD84E7AE2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A783-338F-4E17-8348-B08F8C0BC44D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175-44DF-4A95-A5AD-FD84E7AE2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A783-338F-4E17-8348-B08F8C0BC44D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175-44DF-4A95-A5AD-FD84E7AE2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A783-338F-4E17-8348-B08F8C0BC44D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175-44DF-4A95-A5AD-FD84E7AE2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A783-338F-4E17-8348-B08F8C0BC44D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175-44DF-4A95-A5AD-FD84E7AE2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A783-338F-4E17-8348-B08F8C0BC44D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175-44DF-4A95-A5AD-FD84E7AE2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A783-338F-4E17-8348-B08F8C0BC44D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175-44DF-4A95-A5AD-FD84E7AE2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A783-338F-4E17-8348-B08F8C0BC44D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175-44DF-4A95-A5AD-FD84E7AE2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A783-338F-4E17-8348-B08F8C0BC44D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175-44DF-4A95-A5AD-FD84E7AE2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A783-338F-4E17-8348-B08F8C0BC44D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175-44DF-4A95-A5AD-FD84E7AE2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1A783-338F-4E17-8348-B08F8C0BC44D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64175-44DF-4A95-A5AD-FD84E7AE2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057400"/>
            <a:ext cx="548854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6980339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876800" y="5486400"/>
            <a:ext cx="2141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John Rivera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Staphyloxanthin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			  		OD</a:t>
            </a:r>
            <a:r>
              <a:rPr lang="en-US" baseline="-25000" dirty="0" smtClean="0"/>
              <a:t>425</a:t>
            </a:r>
            <a:r>
              <a:rPr lang="en-US" dirty="0" smtClean="0"/>
              <a:t>nm (n =3) ± SD</a:t>
            </a:r>
          </a:p>
          <a:p>
            <a:pPr>
              <a:buNone/>
            </a:pPr>
            <a:r>
              <a:rPr lang="en-US" dirty="0" smtClean="0"/>
              <a:t>_______________________________________________________________</a:t>
            </a:r>
          </a:p>
          <a:p>
            <a:pPr>
              <a:buNone/>
            </a:pPr>
            <a:r>
              <a:rPr lang="en-US" dirty="0" smtClean="0"/>
              <a:t>SH1000				0.0343 ± 0</a:t>
            </a:r>
          </a:p>
          <a:p>
            <a:pPr>
              <a:buNone/>
            </a:pPr>
            <a:r>
              <a:rPr lang="en-US" dirty="0" smtClean="0"/>
              <a:t>SH1000-15.1			0.0103 ± 0*</a:t>
            </a:r>
          </a:p>
          <a:p>
            <a:pPr>
              <a:buNone/>
            </a:pPr>
            <a:r>
              <a:rPr lang="en-US" dirty="0" smtClean="0"/>
              <a:t>SH1000-15.2			0.0203 ± 0*</a:t>
            </a:r>
          </a:p>
          <a:p>
            <a:pPr>
              <a:buNone/>
            </a:pPr>
            <a:r>
              <a:rPr lang="en-US" dirty="0" smtClean="0"/>
              <a:t>SH1000-15.3			0.0147 ± 0*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COL				0.0380 ± 0</a:t>
            </a:r>
          </a:p>
          <a:p>
            <a:pPr>
              <a:buNone/>
            </a:pPr>
            <a:r>
              <a:rPr lang="en-US" dirty="0" smtClean="0"/>
              <a:t>COL-14.1			0.0423 ± 0*</a:t>
            </a:r>
          </a:p>
          <a:p>
            <a:pPr>
              <a:buNone/>
            </a:pPr>
            <a:r>
              <a:rPr lang="en-US" dirty="0" smtClean="0"/>
              <a:t>COL-14.2			0.0457 ± 0*</a:t>
            </a:r>
          </a:p>
          <a:p>
            <a:pPr>
              <a:buNone/>
            </a:pPr>
            <a:r>
              <a:rPr lang="en-US" dirty="0" smtClean="0"/>
              <a:t>COL-14.3			0.0400 ± 0</a:t>
            </a:r>
          </a:p>
          <a:p>
            <a:pPr>
              <a:buNone/>
            </a:pPr>
            <a:r>
              <a:rPr lang="en-US" dirty="0" smtClean="0"/>
              <a:t>_______________________________________________________________</a:t>
            </a:r>
          </a:p>
          <a:p>
            <a:pPr>
              <a:buNone/>
            </a:pPr>
            <a:r>
              <a:rPr lang="en-US" dirty="0" smtClean="0"/>
              <a:t>*p ≤ 0.05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066800"/>
            <a:ext cx="9144000" cy="246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276725"/>
            <a:ext cx="265099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9100" y="3810000"/>
            <a:ext cx="4000500" cy="279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Pulse-field gel electrophoresis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 stepwise selection ERS SH1000 and COL mutants were isolated</a:t>
            </a:r>
          </a:p>
          <a:p>
            <a:r>
              <a:rPr lang="en-US" dirty="0" smtClean="0"/>
              <a:t>ERS mutants did demonstrate higher MIC/MBCs</a:t>
            </a:r>
          </a:p>
          <a:p>
            <a:r>
              <a:rPr lang="en-US" dirty="0" smtClean="0"/>
              <a:t>Differences in ethanol susceptibility and ERS mutants suggest an ethanol stress mechanism exists in S. </a:t>
            </a:r>
            <a:r>
              <a:rPr lang="en-US" dirty="0" err="1" smtClean="0"/>
              <a:t>aureus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200400"/>
            <a:ext cx="554736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Direction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Physiological growth experiments</a:t>
            </a:r>
          </a:p>
          <a:p>
            <a:r>
              <a:rPr lang="en-US" dirty="0" smtClean="0"/>
              <a:t>Comparative-genomic sequencing (CGS)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whole Staph Lab</a:t>
            </a:r>
          </a:p>
          <a:p>
            <a:r>
              <a:rPr lang="en-US" dirty="0" smtClean="0"/>
              <a:t>Minority Access to Research Careers (MARC)</a:t>
            </a:r>
          </a:p>
          <a:p>
            <a:r>
              <a:rPr lang="en-US" dirty="0" smtClean="0"/>
              <a:t>The National Institutes of</a:t>
            </a:r>
            <a:br>
              <a:rPr lang="en-US" dirty="0" smtClean="0"/>
            </a:br>
            <a:r>
              <a:rPr lang="en-US" dirty="0" smtClean="0"/>
              <a:t>Health: SC1AI081425-02 (JEG), S06 GM008136-32 and (JEG, NMSU SCORE PROGRAM);</a:t>
            </a:r>
            <a:br>
              <a:rPr lang="en-US" dirty="0" smtClean="0"/>
            </a:br>
            <a:r>
              <a:rPr lang="en-US" dirty="0" smtClean="0"/>
              <a:t>R25 GM07667-30 (NMSU-MARC PROGRAM); S06 GM61222-05 (NMSU-MBRS-RISE PROGRAM);</a:t>
            </a:r>
            <a:br>
              <a:rPr lang="en-US" dirty="0" smtClean="0"/>
            </a:br>
            <a:r>
              <a:rPr lang="en-US" dirty="0" smtClean="0"/>
              <a:t>and P20RR016480 from the NM-INBRE Program of the National Center for</a:t>
            </a:r>
            <a:br>
              <a:rPr lang="en-US" dirty="0" smtClean="0"/>
            </a:br>
            <a:r>
              <a:rPr lang="en-US" dirty="0" smtClean="0"/>
              <a:t>Research Resources. JEG also acknowledges the NMSU Undergraduate Howard</a:t>
            </a:r>
            <a:br>
              <a:rPr lang="en-US" dirty="0" smtClean="0"/>
            </a:br>
            <a:r>
              <a:rPr lang="en-US" dirty="0" smtClean="0"/>
              <a:t>Hughes Medical Institute Program (52005881).</a:t>
            </a:r>
            <a:endParaRPr lang="en-US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0112" y="1867694"/>
            <a:ext cx="39147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Gram-positive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Methicillin</a:t>
            </a:r>
            <a:r>
              <a:rPr lang="en-US" sz="2400" dirty="0" smtClean="0"/>
              <a:t>-resistant </a:t>
            </a:r>
            <a:r>
              <a:rPr lang="en-US" sz="2400" i="1" dirty="0" smtClean="0"/>
              <a:t>Staphylococcus </a:t>
            </a:r>
            <a:r>
              <a:rPr lang="en-US" sz="2400" i="1" dirty="0" err="1" smtClean="0"/>
              <a:t>aureus</a:t>
            </a:r>
            <a:r>
              <a:rPr lang="en-US" sz="2400" i="1" dirty="0" smtClean="0"/>
              <a:t> </a:t>
            </a:r>
            <a:r>
              <a:rPr lang="en-US" sz="2400" dirty="0" smtClean="0"/>
              <a:t>(MRSA)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Nosocomial</a:t>
            </a:r>
            <a:r>
              <a:rPr lang="en-US" sz="2400" dirty="0" smtClean="0"/>
              <a:t> and community-acquired (CA) infections</a:t>
            </a:r>
          </a:p>
        </p:txBody>
      </p:sp>
      <p:pic>
        <p:nvPicPr>
          <p:cNvPr id="8" name="Picture 7" descr="swiftpg14-antisepti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743200"/>
            <a:ext cx="2286000" cy="1478017"/>
          </a:xfrm>
          <a:prstGeom prst="rect">
            <a:avLst/>
          </a:prstGeom>
        </p:spPr>
      </p:pic>
      <p:pic>
        <p:nvPicPr>
          <p:cNvPr id="7" name="Content Placeholder 6" descr="hospital-staph_6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4000" y="4114800"/>
            <a:ext cx="3352800" cy="2531364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371600"/>
            <a:ext cx="2825749" cy="128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2512551856_ecec80a2c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371600"/>
            <a:ext cx="2667000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Infections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21621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evans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447800"/>
            <a:ext cx="4445000" cy="29464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572000"/>
            <a:ext cx="26289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1910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1" y="4559801"/>
            <a:ext cx="3124200" cy="199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Transmission/Prevention</a:t>
            </a:r>
            <a:endParaRPr lang="en-US" b="1" dirty="0"/>
          </a:p>
        </p:txBody>
      </p:sp>
      <p:pic>
        <p:nvPicPr>
          <p:cNvPr id="4" name="Content Placeholder 3" descr="FreeRide_wag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905000"/>
            <a:ext cx="2929112" cy="4525963"/>
          </a:xfrm>
        </p:spPr>
      </p:pic>
      <p:pic>
        <p:nvPicPr>
          <p:cNvPr id="5" name="Picture 4" descr="DontOpenDo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8208" y="1905000"/>
            <a:ext cx="2909592" cy="4495801"/>
          </a:xfrm>
          <a:prstGeom prst="rect">
            <a:avLst/>
          </a:prstGeom>
        </p:spPr>
      </p:pic>
      <p:pic>
        <p:nvPicPr>
          <p:cNvPr id="6" name="Picture 5" descr="fsehan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981200"/>
            <a:ext cx="2675921" cy="2133600"/>
          </a:xfrm>
          <a:prstGeom prst="rect">
            <a:avLst/>
          </a:prstGeom>
        </p:spPr>
      </p:pic>
      <p:pic>
        <p:nvPicPr>
          <p:cNvPr id="7" name="Picture 6" descr="hand.sanitiz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191000"/>
            <a:ext cx="2286000" cy="2286000"/>
          </a:xfrm>
          <a:prstGeom prst="rect">
            <a:avLst/>
          </a:prstGeom>
        </p:spPr>
      </p:pic>
      <p:pic>
        <p:nvPicPr>
          <p:cNvPr id="8" name="Picture 7" descr="cdc.176121122_st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4002405"/>
            <a:ext cx="3505200" cy="2322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419600"/>
            <a:ext cx="146098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Step-wise Adaptation for ethanol-reduced susceptibility (ERS) mutants</a:t>
            </a:r>
            <a:endParaRPr lang="en-US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00000">
            <a:off x="4322416" y="1065757"/>
            <a:ext cx="1062883" cy="361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419600"/>
            <a:ext cx="1474070" cy="22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419600"/>
            <a:ext cx="148255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streak pla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1752600"/>
            <a:ext cx="2057400" cy="2057400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8" idx="0"/>
          </p:cNvCxnSpPr>
          <p:nvPr/>
        </p:nvCxnSpPr>
        <p:spPr>
          <a:xfrm>
            <a:off x="1524000" y="2971800"/>
            <a:ext cx="1731876" cy="144780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09800" y="1524000"/>
            <a:ext cx="1124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Parent Strains</a:t>
            </a:r>
          </a:p>
          <a:p>
            <a:r>
              <a:rPr lang="en-US" sz="1200" b="1" dirty="0" smtClean="0"/>
              <a:t>(SH1000&amp;COL)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3505200"/>
            <a:ext cx="674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Ethanol</a:t>
            </a:r>
            <a:endParaRPr lang="en-US" sz="1200" b="1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3352800" y="4191000"/>
            <a:ext cx="381000" cy="22860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3648075" y="3319463"/>
            <a:ext cx="2819400" cy="1068387"/>
          </a:xfrm>
          <a:custGeom>
            <a:avLst/>
            <a:gdLst>
              <a:gd name="connsiteX0" fmla="*/ 2819400 w 2819400"/>
              <a:gd name="connsiteY0" fmla="*/ 547687 h 1068387"/>
              <a:gd name="connsiteX1" fmla="*/ 1895475 w 2819400"/>
              <a:gd name="connsiteY1" fmla="*/ 61912 h 1068387"/>
              <a:gd name="connsiteX2" fmla="*/ 1457325 w 2819400"/>
              <a:gd name="connsiteY2" fmla="*/ 919162 h 1068387"/>
              <a:gd name="connsiteX3" fmla="*/ 857250 w 2819400"/>
              <a:gd name="connsiteY3" fmla="*/ 652462 h 1068387"/>
              <a:gd name="connsiteX4" fmla="*/ 495300 w 2819400"/>
              <a:gd name="connsiteY4" fmla="*/ 1042987 h 1068387"/>
              <a:gd name="connsiteX5" fmla="*/ 219075 w 2819400"/>
              <a:gd name="connsiteY5" fmla="*/ 804862 h 1068387"/>
              <a:gd name="connsiteX6" fmla="*/ 57150 w 2819400"/>
              <a:gd name="connsiteY6" fmla="*/ 890587 h 1068387"/>
              <a:gd name="connsiteX7" fmla="*/ 0 w 2819400"/>
              <a:gd name="connsiteY7" fmla="*/ 938212 h 10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9400" h="1068387">
                <a:moveTo>
                  <a:pt x="2819400" y="547687"/>
                </a:moveTo>
                <a:cubicBezTo>
                  <a:pt x="2470943" y="273843"/>
                  <a:pt x="2122487" y="0"/>
                  <a:pt x="1895475" y="61912"/>
                </a:cubicBezTo>
                <a:cubicBezTo>
                  <a:pt x="1668463" y="123824"/>
                  <a:pt x="1630363" y="820737"/>
                  <a:pt x="1457325" y="919162"/>
                </a:cubicBezTo>
                <a:cubicBezTo>
                  <a:pt x="1284287" y="1017587"/>
                  <a:pt x="1017587" y="631825"/>
                  <a:pt x="857250" y="652462"/>
                </a:cubicBezTo>
                <a:cubicBezTo>
                  <a:pt x="696913" y="673099"/>
                  <a:pt x="601662" y="1017587"/>
                  <a:pt x="495300" y="1042987"/>
                </a:cubicBezTo>
                <a:cubicBezTo>
                  <a:pt x="388938" y="1068387"/>
                  <a:pt x="292100" y="830262"/>
                  <a:pt x="219075" y="804862"/>
                </a:cubicBezTo>
                <a:cubicBezTo>
                  <a:pt x="146050" y="779462"/>
                  <a:pt x="93662" y="868362"/>
                  <a:pt x="57150" y="890587"/>
                </a:cubicBezTo>
                <a:cubicBezTo>
                  <a:pt x="20638" y="912812"/>
                  <a:pt x="10319" y="925512"/>
                  <a:pt x="0" y="938212"/>
                </a:cubicBezTo>
              </a:path>
            </a:pathLst>
          </a:cu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3886200"/>
            <a:ext cx="1625600" cy="260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allAtOnce"/>
      <p:bldP spid="16" grpId="0" uiExpand="1" build="allAtOnce"/>
      <p:bldP spid="26" grpId="0" uiExpan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MIC and MBC’s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133475"/>
            <a:ext cx="885825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MIC/MBC Results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		MIC (n =3) ± SD		MBC (n =3) ± SD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_______________________________________________________________________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SH1000		  	8.3 ± 0.6			12.0 ± 1.0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SH1000-15.1		10.7 ± 0.6*		14.3 ± 1.2*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SH1000-15.2		9.0 ± 0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  <a:sym typeface="Zapf Dingbats"/>
              </a:rPr>
              <a:t>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13.0 ± 0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SH1000-15.3		8.7 ± 0.6			12.7 ± 1.5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COL			6.3 ± 0.6 			12.3 ± 0.6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COL-14.1			8.0 ± 0* 			10.7 ± 0.6*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COL-14.2			8.0 ± 0* 			10.3 ± 0.6*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COL-14.3			8.0 ± 0*			11.3 ± 0.6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COL-15.1			8.0 ± 0* 			14.0 ± 1.0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  <a:sym typeface="Zapf Dingbats"/>
              </a:rPr>
              <a:t>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COL-15.2			7.3 ± 1.0 			13.7  ± 1.2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COL-15.3			7.6 ± 0.6*			13.3 ± 1.5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_______________________________________________________________________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*p ≤ 0.05</a:t>
            </a:r>
          </a:p>
          <a:p>
            <a:pPr>
              <a:buNone/>
            </a:pPr>
            <a:r>
              <a:rPr lang="en-US" sz="1600" baseline="30000" dirty="0" smtClean="0">
                <a:latin typeface="Arial" pitchFamily="34" charset="0"/>
                <a:cs typeface="Arial" pitchFamily="34" charset="0"/>
                <a:sym typeface="Zapf Dingbats"/>
              </a:rPr>
              <a:t>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 ≤ 0.1</a:t>
            </a: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COL &amp; COL ERS Mutants in the Presence of 3% </a:t>
            </a:r>
            <a:r>
              <a:rPr lang="en-US" sz="3600" b="1" dirty="0" err="1" smtClean="0"/>
              <a:t>EtOH</a:t>
            </a:r>
            <a:endParaRPr lang="en-US" sz="3600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0" y="1348758"/>
          <a:ext cx="9047620" cy="497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SH1000 &amp; SH ERS Mutants in the Presence of 3% </a:t>
            </a:r>
            <a:r>
              <a:rPr lang="en-US" sz="3600" b="1" dirty="0" err="1" smtClean="0"/>
              <a:t>EtOH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4464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</TotalTime>
  <Words>139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Background</vt:lpstr>
      <vt:lpstr>Infections</vt:lpstr>
      <vt:lpstr>Transmission/Prevention</vt:lpstr>
      <vt:lpstr>Step-wise Adaptation for ethanol-reduced susceptibility (ERS) mutants</vt:lpstr>
      <vt:lpstr>MIC and MBC’s</vt:lpstr>
      <vt:lpstr>MIC/MBC Results</vt:lpstr>
      <vt:lpstr>COL &amp; COL ERS Mutants in the Presence of 3% EtOH</vt:lpstr>
      <vt:lpstr>SH1000 &amp; SH ERS Mutants in the Presence of 3% EtOH</vt:lpstr>
      <vt:lpstr>Staphyloxanthin</vt:lpstr>
      <vt:lpstr>Pulse-field gel electrophoresis</vt:lpstr>
      <vt:lpstr>Conclusion</vt:lpstr>
      <vt:lpstr>Future Direction</vt:lpstr>
      <vt:lpstr>Acknowledgements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n0tmycupoftea</dc:creator>
  <cp:lastModifiedBy>n0tmycupoftea</cp:lastModifiedBy>
  <cp:revision>72</cp:revision>
  <dcterms:created xsi:type="dcterms:W3CDTF">2009-04-06T04:29:36Z</dcterms:created>
  <dcterms:modified xsi:type="dcterms:W3CDTF">2009-04-15T20:17:26Z</dcterms:modified>
</cp:coreProperties>
</file>