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5" d="100"/>
          <a:sy n="55" d="100"/>
        </p:scale>
        <p:origin x="-3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7E342E-B127-4BE8-8708-7EA3AED73216}"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E342E-B127-4BE8-8708-7EA3AED73216}"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E342E-B127-4BE8-8708-7EA3AED73216}"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7E342E-B127-4BE8-8708-7EA3AED73216}"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E342E-B127-4BE8-8708-7EA3AED73216}" type="datetimeFigureOut">
              <a:rPr lang="en-US" smtClean="0"/>
              <a:pPr/>
              <a:t>4/16/2009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7E342E-B127-4BE8-8708-7EA3AED73216}"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7E342E-B127-4BE8-8708-7EA3AED73216}" type="datetimeFigureOut">
              <a:rPr lang="en-US" smtClean="0"/>
              <a:pPr/>
              <a:t>4/16/2009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E342E-B127-4BE8-8708-7EA3AED73216}" type="datetimeFigureOut">
              <a:rPr lang="en-US" smtClean="0"/>
              <a:pPr/>
              <a:t>4/16/2009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E342E-B127-4BE8-8708-7EA3AED73216}" type="datetimeFigureOut">
              <a:rPr lang="en-US" smtClean="0"/>
              <a:pPr/>
              <a:t>4/16/2009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E342E-B127-4BE8-8708-7EA3AED73216}"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E342E-B127-4BE8-8708-7EA3AED73216}" type="datetimeFigureOut">
              <a:rPr lang="en-US" smtClean="0"/>
              <a:pPr/>
              <a:t>4/16/2009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55F2-E8CE-4BE1-BD16-26CD240858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E342E-B127-4BE8-8708-7EA3AED73216}" type="datetimeFigureOut">
              <a:rPr lang="en-US" smtClean="0"/>
              <a:pPr/>
              <a:t>4/16/2009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F55F2-E8CE-4BE1-BD16-26CD240858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ADAPTATION OF WARM SEASON ANNUAL LEGUMES FOR FORAGE IN SOUTHEASTERN NEW MEXICO</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By: Jim Armendariz in cooperation with: </a:t>
            </a:r>
            <a:r>
              <a:rPr lang="en-US" b="1" dirty="0" smtClean="0"/>
              <a:t>Dr. Calderon-Mendoza, </a:t>
            </a:r>
            <a:r>
              <a:rPr lang="en-US" b="1" dirty="0"/>
              <a:t>A. </a:t>
            </a:r>
            <a:r>
              <a:rPr lang="en-US" b="1" dirty="0" smtClean="0"/>
              <a:t>Islas, </a:t>
            </a:r>
            <a:r>
              <a:rPr lang="en-US" b="1" dirty="0"/>
              <a:t>M. F. </a:t>
            </a:r>
            <a:r>
              <a:rPr lang="en-US" b="1" dirty="0" smtClean="0"/>
              <a:t>Martinez-Perez, </a:t>
            </a:r>
            <a:r>
              <a:rPr lang="en-US" b="1" dirty="0"/>
              <a:t>F.E. </a:t>
            </a:r>
            <a:r>
              <a:rPr lang="en-US" b="1" dirty="0" smtClean="0"/>
              <a:t>Contreras Govea, </a:t>
            </a:r>
            <a:r>
              <a:rPr lang="en-US" b="1" dirty="0"/>
              <a:t>S. </a:t>
            </a:r>
            <a:r>
              <a:rPr lang="en-US" b="1" dirty="0" smtClean="0"/>
              <a:t>Angadi, </a:t>
            </a:r>
            <a:r>
              <a:rPr lang="en-US" b="1" dirty="0"/>
              <a:t>M.</a:t>
            </a:r>
          </a:p>
          <a:p>
            <a:r>
              <a:rPr lang="it-IT" b="1" dirty="0" smtClean="0"/>
              <a:t>Marsalis, </a:t>
            </a:r>
            <a:r>
              <a:rPr lang="it-IT" b="1" dirty="0"/>
              <a:t>L. </a:t>
            </a:r>
            <a:r>
              <a:rPr lang="it-IT" b="1" dirty="0" smtClean="0"/>
              <a:t>Lauriault, and Dr.Sergio Soto-Navarro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 (Cont’d)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samples were ground in a Wiley mill to pass through a 2.0mm screen, and analyzed by near-infrared spectroscopy (University of Wisconsin, soils and forage analysis laboratory, Marshfield, WI) for CP, NDF, and ADF.</a:t>
            </a:r>
          </a:p>
          <a:p>
            <a:endParaRPr lang="en-US" dirty="0" smtClean="0"/>
          </a:p>
          <a:p>
            <a:r>
              <a:rPr lang="en-US" dirty="0" smtClean="0"/>
              <a:t>Net energy for lactation was calculated using the Milk2000 spreadsheet (Schwab et al., 2001).</a:t>
            </a:r>
          </a:p>
          <a:p>
            <a:r>
              <a:rPr lang="en-US" dirty="0" smtClean="0"/>
              <a:t>Also, samples were incubated in 40ml of liquor that was in a 5:1 McDougall’s solution  to rumen fluid, which is basically artificial sheep Saliva. </a:t>
            </a:r>
          </a:p>
          <a:p>
            <a:pPr>
              <a:buNone/>
            </a:pPr>
            <a:endParaRPr lang="en-US" dirty="0"/>
          </a:p>
          <a:p>
            <a:r>
              <a:rPr lang="en-US" dirty="0" smtClean="0"/>
              <a:t>The data was analyzed in a completely randomized design using the GLM procedures of SAS (SAS Inst. Inc., Cary, NC) with plot as the experimental unit.</a:t>
            </a:r>
          </a:p>
          <a:p>
            <a:r>
              <a:rPr lang="en-US" dirty="0" smtClean="0"/>
              <a:t>If the legumes were significant (P&lt;0.05), means were separated using Fisher’s </a:t>
            </a:r>
            <a:r>
              <a:rPr lang="en-US" dirty="0"/>
              <a:t>p</a:t>
            </a:r>
            <a:r>
              <a:rPr lang="en-US" dirty="0" smtClean="0"/>
              <a:t>rojected LSD with significance declared at P&lt;0.05.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conducting this study we determined that  Smoothe-wildbean did not germinate on any of the 4 plots</a:t>
            </a:r>
          </a:p>
          <a:p>
            <a:r>
              <a:rPr lang="en-US" dirty="0" smtClean="0"/>
              <a:t>Trailing-</a:t>
            </a:r>
            <a:r>
              <a:rPr lang="en-US" dirty="0" err="1" smtClean="0"/>
              <a:t>wildbean</a:t>
            </a:r>
            <a:r>
              <a:rPr lang="en-US" dirty="0" smtClean="0"/>
              <a:t> had very low germination.</a:t>
            </a:r>
          </a:p>
          <a:p>
            <a:r>
              <a:rPr lang="en-US" dirty="0" smtClean="0"/>
              <a:t>It is possible that the soil characteristics, or some other environmental factor was not appropriate for good establishment of these two native legumes, resulting in poor germination of these plants.</a:t>
            </a:r>
          </a:p>
          <a:p>
            <a:r>
              <a:rPr lang="en-US" dirty="0" smtClean="0"/>
              <a:t>On the </a:t>
            </a:r>
            <a:r>
              <a:rPr lang="en-US" dirty="0"/>
              <a:t>o</a:t>
            </a:r>
            <a:r>
              <a:rPr lang="en-US" dirty="0" smtClean="0"/>
              <a:t>ther hand, Lablab-1, Lablab-2, and Cowpea-1 were the Legumes with greater (P&lt;0.05) DM yield.</a:t>
            </a:r>
          </a:p>
          <a:p>
            <a:r>
              <a:rPr lang="en-US" dirty="0" smtClean="0"/>
              <a:t>Lablab-1 and Lablab-2 produced similar yield, but an average of 0.5 ton/ha more (P&lt;0.05) than Cowpea-1 and 2.0 ton/ha P(&lt;0.05) more than Cowpea-2 and Trailing-</a:t>
            </a:r>
            <a:r>
              <a:rPr lang="en-US" dirty="0" err="1" smtClean="0"/>
              <a:t>wildbean</a:t>
            </a:r>
            <a:r>
              <a:rPr lang="en-US" dirty="0" smtClean="0"/>
              <a:t>.</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1"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blinds(horizontal)">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blinds(horizontal)">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blinds(horizontal)">
                                      <p:cBhvr>
                                        <p:cTn id="52" dur="5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blinds(horizontal)">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blinds(horizontal)">
                                      <p:cBhvr>
                                        <p:cTn id="6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DM yield of Lablab and Cowpea was similar to that reported by Fribourg, et al. (1984), and lower than those yields reported by Muir (2002), and Muir et al. (2008).</a:t>
            </a:r>
          </a:p>
          <a:p>
            <a:r>
              <a:rPr lang="en-US" dirty="0" smtClean="0"/>
              <a:t>Considering that the seeds were planted in June and only harvested one time, this DM yield can be considered acceptable for this region. </a:t>
            </a:r>
          </a:p>
          <a:p>
            <a:r>
              <a:rPr lang="en-US" dirty="0" smtClean="0"/>
              <a:t>Muir et al. (2008) reported DM yields from 3.2 to 5.4 ton/ha in Lablab and  Cowpea respectively in 5 cuts in Texas. Therefore in Southeast New Mexico greater DM yield could be expected if planted earlier and harvested 2 or 3 times.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linds(horizontal)">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blinds(horizontal)">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far as Nutritive value, all five legumes had good quality characteristics.</a:t>
            </a:r>
          </a:p>
          <a:p>
            <a:r>
              <a:rPr lang="en-US" dirty="0" smtClean="0"/>
              <a:t>CP concentration ranged from 18 to 22%.</a:t>
            </a:r>
          </a:p>
          <a:p>
            <a:r>
              <a:rPr lang="en-US" dirty="0" smtClean="0"/>
              <a:t>NDF concentration ranged from 26 to 34%.</a:t>
            </a:r>
          </a:p>
          <a:p>
            <a:r>
              <a:rPr lang="en-US" dirty="0" smtClean="0"/>
              <a:t>ADF concentration ranged from 23 to 28%.</a:t>
            </a:r>
          </a:p>
          <a:p>
            <a:r>
              <a:rPr lang="en-US" dirty="0" smtClean="0"/>
              <a:t>Net energy for lactation (NEL) ranged from 1.52 to 1.66 Mcal/kg.</a:t>
            </a:r>
          </a:p>
          <a:p>
            <a:r>
              <a:rPr lang="en-US" dirty="0" smtClean="0"/>
              <a:t>Similar CP, NDF, and ADF concentrations were reported by Muir (2002) and Muir, et al. (2008) in Lablab and Cowpea.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blinds(horizontal)">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blinds(horizontal)">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blinds(horizontal)">
                                      <p:cBhvr>
                                        <p:cTn id="52" dur="5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blinds(horizontal)">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blinds(horizontal)">
                                      <p:cBhvr>
                                        <p:cTn id="62" dur="500"/>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blinds(horizontal)">
                                      <p:cBhvr>
                                        <p:cTn id="6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 (Cont’d)</a:t>
            </a:r>
            <a:endParaRPr lang="en-US" dirty="0"/>
          </a:p>
        </p:txBody>
      </p:sp>
      <p:sp>
        <p:nvSpPr>
          <p:cNvPr id="3" name="Content Placeholder 2"/>
          <p:cNvSpPr>
            <a:spLocks noGrp="1"/>
          </p:cNvSpPr>
          <p:nvPr>
            <p:ph idx="1"/>
          </p:nvPr>
        </p:nvSpPr>
        <p:spPr/>
        <p:txBody>
          <a:bodyPr/>
          <a:lstStyle/>
          <a:p>
            <a:r>
              <a:rPr lang="en-US" dirty="0" smtClean="0"/>
              <a:t>In vitro DM digestibility was lower for Trailing-</a:t>
            </a:r>
            <a:r>
              <a:rPr lang="en-US" dirty="0" err="1" smtClean="0"/>
              <a:t>wildbean</a:t>
            </a:r>
            <a:r>
              <a:rPr lang="en-US" dirty="0" smtClean="0"/>
              <a:t> (38.2 ± 1.35%) than the other legumes which ranged from 45.2 to 48.6 (±1.35) %.</a:t>
            </a:r>
          </a:p>
          <a:p>
            <a:r>
              <a:rPr lang="en-US" dirty="0" smtClean="0"/>
              <a:t>In vitro DM digestibility  values were 47.5, 45.2, 47.5, 48.6, and 38.2 ± 1.35% for Lablab-1, lablab-2, Cowpea-1, Cowpea-2, and Trailing-</a:t>
            </a:r>
            <a:r>
              <a:rPr lang="en-US" dirty="0" err="1" smtClean="0"/>
              <a:t>wildbean</a:t>
            </a:r>
            <a:r>
              <a:rPr lang="en-US" dirty="0" smtClean="0"/>
              <a:t> respectively.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linds(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linds(horizont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blinds(horizontal)">
                                      <p:cBhvr>
                                        <p:cTn id="3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r>
              <a:rPr lang="en-US" dirty="0" smtClean="0"/>
              <a:t>It was evident that warm season annual legumes can grow in Southeastern New Mexico. </a:t>
            </a:r>
          </a:p>
          <a:p>
            <a:r>
              <a:rPr lang="en-US" dirty="0" smtClean="0"/>
              <a:t>More research needs to be conducted to more clearly identify the time period where these warm-season annual legumes can fit the forage production system or crop rotation system in New Mexico.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type="body" idx="1"/>
          </p:nvPr>
        </p:nvSpPr>
        <p:spPr/>
        <p:txBody>
          <a:bodyPr>
            <a:normAutofit/>
          </a:bodyPr>
          <a:lstStyle/>
          <a:p>
            <a:pPr algn="ctr"/>
            <a:r>
              <a:rPr lang="en-US" sz="7200" dirty="0" smtClean="0"/>
              <a:t>THE END </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Plants </a:t>
            </a:r>
            <a:r>
              <a:rPr lang="en-US" dirty="0"/>
              <a:t>are surrounded </a:t>
            </a:r>
            <a:r>
              <a:rPr lang="en-US" dirty="0" smtClean="0"/>
              <a:t>by </a:t>
            </a:r>
            <a:r>
              <a:rPr lang="en-US" dirty="0"/>
              <a:t>nitrogen (N) in our atmosphere. Every acre of the </a:t>
            </a:r>
            <a:r>
              <a:rPr lang="en-US" dirty="0" smtClean="0"/>
              <a:t>earth’s surface </a:t>
            </a:r>
            <a:r>
              <a:rPr lang="en-US" dirty="0"/>
              <a:t>is covered by thousands of pounds of this essential nutrient, but </a:t>
            </a:r>
            <a:r>
              <a:rPr lang="en-US" dirty="0" smtClean="0"/>
              <a:t>because atmospheric, </a:t>
            </a:r>
            <a:r>
              <a:rPr lang="en-US" dirty="0"/>
              <a:t>gaseous nitrogen is present as </a:t>
            </a:r>
            <a:r>
              <a:rPr lang="en-US" dirty="0" smtClean="0"/>
              <a:t>almost lifeless nitrogen </a:t>
            </a:r>
            <a:r>
              <a:rPr lang="en-US" dirty="0"/>
              <a:t>(N2) molecules, </a:t>
            </a:r>
            <a:r>
              <a:rPr lang="en-US" dirty="0" smtClean="0"/>
              <a:t>this nitrogen isn’t </a:t>
            </a:r>
            <a:r>
              <a:rPr lang="en-US" dirty="0"/>
              <a:t>d</a:t>
            </a:r>
            <a:r>
              <a:rPr lang="en-US" dirty="0" smtClean="0"/>
              <a:t>irectly available </a:t>
            </a:r>
            <a:r>
              <a:rPr lang="en-US" dirty="0"/>
              <a:t>to </a:t>
            </a:r>
            <a:r>
              <a:rPr lang="en-US" dirty="0" smtClean="0"/>
              <a:t>the plants </a:t>
            </a:r>
            <a:r>
              <a:rPr lang="en-US" dirty="0"/>
              <a:t>that </a:t>
            </a:r>
            <a:r>
              <a:rPr lang="en-US" dirty="0" smtClean="0"/>
              <a:t>need it </a:t>
            </a:r>
            <a:r>
              <a:rPr lang="en-US" dirty="0"/>
              <a:t>to </a:t>
            </a:r>
            <a:r>
              <a:rPr lang="en-US" dirty="0" smtClean="0"/>
              <a:t>grow, develop, and reproduce. Despite nitrogen being </a:t>
            </a:r>
            <a:r>
              <a:rPr lang="en-US" dirty="0"/>
              <a:t>one of </a:t>
            </a:r>
            <a:r>
              <a:rPr lang="en-US" dirty="0" smtClean="0"/>
              <a:t>the most abundant elements on earth</a:t>
            </a:r>
            <a:r>
              <a:rPr lang="en-US" dirty="0"/>
              <a:t>, </a:t>
            </a:r>
            <a:r>
              <a:rPr lang="en-US" dirty="0" smtClean="0"/>
              <a:t>nitrogen deficiency is probably the most common nutritional </a:t>
            </a:r>
            <a:r>
              <a:rPr lang="en-US" dirty="0"/>
              <a:t>p</a:t>
            </a:r>
            <a:r>
              <a:rPr lang="en-US" dirty="0" smtClean="0"/>
              <a:t>roblem affecting plants around the world.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Legumes have the natural characteristic of fixing nitrogen from the environment to the soil without any additional cost to the farmer.</a:t>
            </a:r>
          </a:p>
          <a:p>
            <a:r>
              <a:rPr lang="en-US" dirty="0" smtClean="0"/>
              <a:t>This natural process provides the right amount of nitrogen to the legume, and leaves a certain amount of nitrogen in the soil for the next crop.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lnSpcReduction="10000"/>
          </a:bodyPr>
          <a:lstStyle/>
          <a:p>
            <a:r>
              <a:rPr lang="en-US" dirty="0" smtClean="0"/>
              <a:t>Because intensive farming of many cash crops such as cotton, corn for silage, and winter wheat, depletes the soils if nitrogen, an additional legume crop has to be rotated with these crops in order fix nitrogen back into the soil.</a:t>
            </a:r>
          </a:p>
          <a:p>
            <a:r>
              <a:rPr lang="en-US" dirty="0" smtClean="0"/>
              <a:t>Traditionally in Southeast </a:t>
            </a:r>
            <a:r>
              <a:rPr lang="en-US" dirty="0"/>
              <a:t>N</a:t>
            </a:r>
            <a:r>
              <a:rPr lang="en-US" dirty="0" smtClean="0"/>
              <a:t>ew Mexico, alfalfa (</a:t>
            </a:r>
            <a:r>
              <a:rPr lang="en-US" i="1" dirty="0" smtClean="0"/>
              <a:t>Medicago sativa </a:t>
            </a:r>
            <a:r>
              <a:rPr lang="en-US" dirty="0" smtClean="0"/>
              <a:t>L.) is the only legume rotated with these nitrogen depleting crops.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lstStyle/>
          <a:p>
            <a:r>
              <a:rPr lang="en-US" dirty="0" smtClean="0"/>
              <a:t>Because of the benefit of this legume, It is important to identify new potential legumes that can be used in rotation with non-legume crops in addition to alfalfa.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lstStyle/>
          <a:p>
            <a:r>
              <a:rPr lang="en-US" dirty="0" smtClean="0"/>
              <a:t>Because annual legumes such as Lablab-1 (Rio </a:t>
            </a:r>
            <a:r>
              <a:rPr lang="en-US" dirty="0" err="1" smtClean="0"/>
              <a:t>verde</a:t>
            </a:r>
            <a:r>
              <a:rPr lang="en-US" dirty="0" smtClean="0"/>
              <a:t>), Lablab-2 (</a:t>
            </a:r>
            <a:r>
              <a:rPr lang="en-US" dirty="0" err="1" smtClean="0"/>
              <a:t>Rongai</a:t>
            </a:r>
            <a:r>
              <a:rPr lang="en-US" dirty="0" smtClean="0"/>
              <a:t>), Cowpea-1 (Iron and Clay), Cowpea-2 (</a:t>
            </a:r>
            <a:r>
              <a:rPr lang="en-US" dirty="0" err="1" smtClean="0"/>
              <a:t>Catjang</a:t>
            </a:r>
            <a:r>
              <a:rPr lang="en-US" dirty="0" smtClean="0"/>
              <a:t>), and Trailing </a:t>
            </a:r>
            <a:r>
              <a:rPr lang="en-US" dirty="0" err="1" smtClean="0"/>
              <a:t>wildbean</a:t>
            </a:r>
            <a:r>
              <a:rPr lang="en-US" dirty="0" smtClean="0"/>
              <a:t> can be a good source of forage, and release some nitrogen into the soil for the next crop,  these legumes could be a potential alternative crop for rotational grazing in addition to alfalfa in New Mexico.</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The objectives of this study were to asses the adaptation of six annual legumes to Southeast New Mexico, and to determine forage yield potential, and forage nutritive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study was conducted at the NMSU- Agricultural Science Center- Artesia.</a:t>
            </a:r>
          </a:p>
          <a:p>
            <a:r>
              <a:rPr lang="en-US" dirty="0" smtClean="0"/>
              <a:t>Six annual legumes were planted on June 11, 2008.</a:t>
            </a:r>
          </a:p>
          <a:p>
            <a:r>
              <a:rPr lang="en-US" dirty="0" smtClean="0"/>
              <a:t>The experimental design was a complete randomized block design with 4 replicates</a:t>
            </a:r>
          </a:p>
          <a:p>
            <a:r>
              <a:rPr lang="en-US" dirty="0" smtClean="0"/>
              <a:t>Each legume was planted in a 1.2 x 4.5m plot (4 rows/plot) with 0.3m separation between rows.</a:t>
            </a:r>
          </a:p>
          <a:p>
            <a:r>
              <a:rPr lang="en-US" dirty="0" smtClean="0"/>
              <a:t>Each experimental unit had 1.5m of separation from one another.</a:t>
            </a:r>
          </a:p>
          <a:p>
            <a:r>
              <a:rPr lang="en-US" dirty="0" smtClean="0"/>
              <a:t>The legume seeds were inoculated with a specific </a:t>
            </a:r>
            <a:r>
              <a:rPr lang="en-US" i="1" dirty="0" smtClean="0"/>
              <a:t>Rhizobium  </a:t>
            </a:r>
            <a:r>
              <a:rPr lang="en-US" dirty="0" smtClean="0"/>
              <a:t>strain by the seed company to help the legume fix nitrogen from the air into the soil in a shorter period of time.    </a:t>
            </a:r>
          </a:p>
          <a:p>
            <a:r>
              <a:rPr lang="en-US" dirty="0" smtClean="0"/>
              <a:t>These legumes were grown in a Reagan Clay Loam soil.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plot was fertilized with 220Kg P₂O₅/ha, and 180 kg based on recommendations for alfalfa.</a:t>
            </a:r>
          </a:p>
          <a:p>
            <a:r>
              <a:rPr lang="en-US" dirty="0" smtClean="0"/>
              <a:t>Nitrogen was not applied on any plot. </a:t>
            </a:r>
            <a:endParaRPr lang="en-US" dirty="0"/>
          </a:p>
          <a:p>
            <a:r>
              <a:rPr lang="en-US" dirty="0" smtClean="0"/>
              <a:t>The seeds were irrigated 3 times before being harvested.</a:t>
            </a:r>
          </a:p>
          <a:p>
            <a:r>
              <a:rPr lang="en-US" dirty="0" smtClean="0"/>
              <a:t>They were harvested 1 time on September 4, 2008 (82 days after planting when plot canopy in Lablab beans was greater than 75%).</a:t>
            </a:r>
          </a:p>
          <a:p>
            <a:r>
              <a:rPr lang="en-US" dirty="0" smtClean="0"/>
              <a:t>All plots were hand clipped at a stubble height of 4 cm.</a:t>
            </a:r>
          </a:p>
          <a:p>
            <a:r>
              <a:rPr lang="en-US" dirty="0" smtClean="0"/>
              <a:t>A 150g subsample was taken from each plot, and oven dried at 60°C for 48 hours to prepare for laboratory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i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ox(in)">
                                      <p:cBhvr>
                                        <p:cTn id="37" dur="500"/>
                                        <p:tgtEl>
                                          <p:spTgt spid="3">
                                            <p:txEl>
                                              <p:pRg st="4" end="4"/>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ox(in)">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ox(in)">
                                      <p:cBhvr>
                                        <p:cTn id="45" dur="500"/>
                                        <p:tgtEl>
                                          <p:spTgt spid="3">
                                            <p:txEl>
                                              <p:pRg st="4" end="4"/>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box(in)">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1"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ox(in)">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
                                            <p:txEl>
                                              <p:pRg st="0" end="0"/>
                                            </p:txEl>
                                          </p:spTgt>
                                        </p:tgtEl>
                                        <p:attrNameLst>
                                          <p:attrName>style.visibility</p:attrName>
                                        </p:attrNameLst>
                                      </p:cBhvr>
                                      <p:to>
                                        <p:strVal val="visible"/>
                                      </p:to>
                                    </p:set>
                                    <p:animEffect transition="in" filter="blinds(horizontal)">
                                      <p:cBhvr>
                                        <p:cTn id="58" dur="500"/>
                                        <p:tgtEl>
                                          <p:spTgt spid="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Effect transition="in" filter="blinds(horizontal)">
                                      <p:cBhvr>
                                        <p:cTn id="63" dur="500"/>
                                        <p:tgtEl>
                                          <p:spTgt spid="3">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3">
                                            <p:txEl>
                                              <p:pRg st="2" end="2"/>
                                            </p:txEl>
                                          </p:spTgt>
                                        </p:tgtEl>
                                        <p:attrNameLst>
                                          <p:attrName>style.visibility</p:attrName>
                                        </p:attrNameLst>
                                      </p:cBhvr>
                                      <p:to>
                                        <p:strVal val="visible"/>
                                      </p:to>
                                    </p:set>
                                    <p:animEffect transition="in" filter="blinds(horizontal)">
                                      <p:cBhvr>
                                        <p:cTn id="68" dur="500"/>
                                        <p:tgtEl>
                                          <p:spTgt spid="3">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blinds(horizontal)">
                                      <p:cBhvr>
                                        <p:cTn id="73" dur="500"/>
                                        <p:tgtEl>
                                          <p:spTgt spid="3">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nodeType="clickEffect">
                                  <p:stCondLst>
                                    <p:cond delay="0"/>
                                  </p:stCondLst>
                                  <p:childTnLst>
                                    <p:set>
                                      <p:cBhvr>
                                        <p:cTn id="77" dur="1" fill="hold">
                                          <p:stCondLst>
                                            <p:cond delay="0"/>
                                          </p:stCondLst>
                                        </p:cTn>
                                        <p:tgtEl>
                                          <p:spTgt spid="3">
                                            <p:txEl>
                                              <p:pRg st="4" end="4"/>
                                            </p:txEl>
                                          </p:spTgt>
                                        </p:tgtEl>
                                        <p:attrNameLst>
                                          <p:attrName>style.visibility</p:attrName>
                                        </p:attrNameLst>
                                      </p:cBhvr>
                                      <p:to>
                                        <p:strVal val="visible"/>
                                      </p:to>
                                    </p:set>
                                    <p:animEffect transition="in" filter="blinds(horizontal)">
                                      <p:cBhvr>
                                        <p:cTn id="78" dur="500"/>
                                        <p:tgtEl>
                                          <p:spTgt spid="3">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3">
                                            <p:txEl>
                                              <p:pRg st="5" end="5"/>
                                            </p:txEl>
                                          </p:spTgt>
                                        </p:tgtEl>
                                        <p:attrNameLst>
                                          <p:attrName>style.visibility</p:attrName>
                                        </p:attrNameLst>
                                      </p:cBhvr>
                                      <p:to>
                                        <p:strVal val="visible"/>
                                      </p:to>
                                    </p:set>
                                    <p:animEffect transition="in" filter="blinds(horizontal)">
                                      <p:cBhvr>
                                        <p:cTn id="8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1113</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ADAPTATION OF WARM SEASON ANNUAL LEGUMES FOR FORAGE IN SOUTHEASTERN NEW MEXICO</vt:lpstr>
      <vt:lpstr>Background</vt:lpstr>
      <vt:lpstr>Introduction</vt:lpstr>
      <vt:lpstr>Introduction (Cont’d)</vt:lpstr>
      <vt:lpstr>Introduction (Cont’d)</vt:lpstr>
      <vt:lpstr>Introduction (Cont’d)</vt:lpstr>
      <vt:lpstr>Purpose</vt:lpstr>
      <vt:lpstr>Materials and Methods</vt:lpstr>
      <vt:lpstr>Materials and Methods (Cont’d)</vt:lpstr>
      <vt:lpstr>Materials and Methods (Cont’d)</vt:lpstr>
      <vt:lpstr>Results and Discussion</vt:lpstr>
      <vt:lpstr>Results and Discussion (Cont’d)</vt:lpstr>
      <vt:lpstr>Results and Discussion (Cont’d)</vt:lpstr>
      <vt:lpstr>Results and Discussion (Cont’d)</vt:lpstr>
      <vt:lpstr>Implications</vt:lpstr>
      <vt:lpstr>Slide 16</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 OF WARM SEASON ANNUAL LEGUMES FOR FORAGE IN SOUTHEASTERN NEW MEXICO</dc:title>
  <dc:creator>jimarmen</dc:creator>
  <cp:lastModifiedBy>jimarmen</cp:lastModifiedBy>
  <cp:revision>39</cp:revision>
  <dcterms:created xsi:type="dcterms:W3CDTF">2009-04-15T17:35:18Z</dcterms:created>
  <dcterms:modified xsi:type="dcterms:W3CDTF">2009-04-16T21:44:29Z</dcterms:modified>
</cp:coreProperties>
</file>