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embeddings/Microsoft_Equation1.bin" ContentType="application/vnd.openxmlformats-officedocument.oleObject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9" r:id="rId4"/>
    <p:sldId id="268" r:id="rId5"/>
    <p:sldId id="258" r:id="rId6"/>
    <p:sldId id="260" r:id="rId7"/>
    <p:sldId id="262" r:id="rId8"/>
    <p:sldId id="270" r:id="rId9"/>
    <p:sldId id="261" r:id="rId10"/>
    <p:sldId id="271" r:id="rId11"/>
    <p:sldId id="272" r:id="rId12"/>
    <p:sldId id="276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7" d="100"/>
          <a:sy n="97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8E529-19A6-044E-B055-F73AC2C9A7B6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493FE-F830-F74E-94FC-8783443D96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C44</a:t>
            </a:r>
            <a:r>
              <a:rPr lang="en-US" baseline="0" dirty="0" smtClean="0"/>
              <a:t> is the elastic constant. The higher the C44 the harder is is to deform the solid. Determines the propagation of shear waves. The Higher C44 is the high the wave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493FE-F830-F74E-94FC-8783443D965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AC2E-822F-CF46-B1E2-180AF2C2CB08}" type="datetimeFigureOut">
              <a:rPr lang="en-US" smtClean="0"/>
              <a:pPr/>
              <a:t>4/15/09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B5D3-6C9F-D846-8C04-1EF6805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1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Consolas"/>
              </a:rPr>
              <a:t>Elasticity of (Fe,Ni) Alloys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and the Composition of the Earth’s Core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Owen Boberg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 Dave Emery, Boris Kiefer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05065"/>
            <a:ext cx="1600200" cy="1755876"/>
          </a:xfrm>
          <a:prstGeom prst="rect">
            <a:avLst/>
          </a:prstGeom>
        </p:spPr>
      </p:pic>
      <p:pic>
        <p:nvPicPr>
          <p:cNvPr id="6" name="Picture 5" descr="n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805065"/>
            <a:ext cx="1905000" cy="1755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33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Department of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925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Iron-Nickel Alloy Stability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229600" cy="53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77000" y="2858631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hcp is the most stable.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bcc is the least stable.</a:t>
            </a:r>
          </a:p>
          <a:p>
            <a:pPr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24200" y="5851148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bcc favored:</a:t>
            </a:r>
          </a:p>
          <a:p>
            <a:r>
              <a:rPr lang="en-US" sz="2000" dirty="0" err="1" smtClean="0"/>
              <a:t>Belonoshko</a:t>
            </a:r>
            <a:r>
              <a:rPr lang="en-US" sz="2000" dirty="0" smtClean="0"/>
              <a:t> et al. (2008)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5866537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fcc</a:t>
            </a:r>
            <a:r>
              <a:rPr lang="en-US" sz="2800" dirty="0" smtClean="0"/>
              <a:t> favored:</a:t>
            </a:r>
          </a:p>
          <a:p>
            <a:r>
              <a:rPr lang="en-US" dirty="0" err="1" smtClean="0"/>
              <a:t>Mikhaylushkin</a:t>
            </a:r>
            <a:r>
              <a:rPr lang="en-US" dirty="0" smtClean="0"/>
              <a:t> et al. (2007)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851148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hcp</a:t>
            </a:r>
            <a:r>
              <a:rPr lang="en-US" sz="2800" dirty="0" smtClean="0"/>
              <a:t> favored by </a:t>
            </a:r>
            <a:r>
              <a:rPr lang="en-US" sz="2000" dirty="0" err="1" smtClean="0"/>
              <a:t>Stixrude</a:t>
            </a:r>
            <a:r>
              <a:rPr lang="en-US" sz="2000" dirty="0" smtClean="0"/>
              <a:t> et al. (1995)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Elasticity of hcp</a:t>
            </a:r>
            <a:r>
              <a:rPr lang="en-US" sz="4000" dirty="0">
                <a:latin typeface="Comic Sans MS"/>
                <a:cs typeface="Comic Sans MS"/>
              </a:rPr>
              <a:t>:</a:t>
            </a:r>
            <a:r>
              <a:rPr lang="en-US" sz="4000" dirty="0" smtClean="0">
                <a:latin typeface="Comic Sans MS"/>
                <a:cs typeface="Comic Sans MS"/>
              </a:rPr>
              <a:t> (Fe</a:t>
            </a:r>
            <a:r>
              <a:rPr lang="en-US" sz="4000" baseline="-25000" dirty="0" smtClean="0">
                <a:latin typeface="Comic Sans MS"/>
                <a:cs typeface="Comic Sans MS"/>
              </a:rPr>
              <a:t>0.875</a:t>
            </a:r>
            <a:r>
              <a:rPr lang="en-US" sz="4000" dirty="0" smtClean="0">
                <a:latin typeface="Comic Sans MS"/>
                <a:cs typeface="Comic Sans MS"/>
              </a:rPr>
              <a:t>Ni</a:t>
            </a:r>
            <a:r>
              <a:rPr lang="en-US" sz="4000" baseline="-25000" dirty="0" smtClean="0">
                <a:latin typeface="Comic Sans MS"/>
                <a:cs typeface="Comic Sans MS"/>
              </a:rPr>
              <a:t>0.1257</a:t>
            </a:r>
            <a:r>
              <a:rPr lang="en-US" sz="4000" dirty="0" smtClean="0">
                <a:latin typeface="Comic Sans MS"/>
                <a:cs typeface="Comic Sans MS"/>
              </a:rPr>
              <a:t>)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838200"/>
            <a:ext cx="39624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4648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44</a:t>
            </a:r>
            <a:r>
              <a:rPr lang="en-US" sz="2800" dirty="0" smtClean="0"/>
              <a:t> is most greatly affected.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Shear properties are mostly affected.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Isotropic Velocities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914400"/>
            <a:ext cx="8885457" cy="54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92544" y="3429000"/>
            <a:ext cx="3322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Oxygen affects elastic properties more than Si and 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Candidate for light element in the Earth’s core.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Summary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Hcp</a:t>
            </a:r>
            <a:r>
              <a:rPr lang="en-US" dirty="0" smtClean="0"/>
              <a:t>-type (</a:t>
            </a:r>
            <a:r>
              <a:rPr lang="en-US" dirty="0" err="1" smtClean="0"/>
              <a:t>Fe,Ni</a:t>
            </a:r>
            <a:r>
              <a:rPr lang="en-US" dirty="0" smtClean="0"/>
              <a:t>) alloy is most stable structure at least at low temperatures. </a:t>
            </a:r>
          </a:p>
          <a:p>
            <a:r>
              <a:rPr lang="en-US" dirty="0" smtClean="0"/>
              <a:t>Nickel affects mainly shear elasticity of (</a:t>
            </a:r>
            <a:r>
              <a:rPr lang="en-US" dirty="0" err="1" smtClean="0"/>
              <a:t>Fe,Ni</a:t>
            </a:r>
            <a:r>
              <a:rPr lang="en-US" dirty="0" smtClean="0"/>
              <a:t>) alloys.</a:t>
            </a:r>
          </a:p>
          <a:p>
            <a:r>
              <a:rPr lang="en-US" dirty="0" smtClean="0"/>
              <a:t>Small amounts of oxygen are possible without affecting stability.</a:t>
            </a:r>
          </a:p>
          <a:p>
            <a:r>
              <a:rPr lang="en-US" dirty="0" smtClean="0"/>
              <a:t>Oxygen may be prime candidate for light element.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Future Research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 a knowledge baseline of the Iron-Nickel alloys.</a:t>
            </a:r>
          </a:p>
          <a:p>
            <a:r>
              <a:rPr lang="en-US" dirty="0" smtClean="0"/>
              <a:t>Extend research to high temperatures</a:t>
            </a:r>
          </a:p>
          <a:p>
            <a:pPr>
              <a:buNone/>
            </a:pPr>
            <a:r>
              <a:rPr lang="en-US" dirty="0" smtClean="0"/>
              <a:t>					Newton’s 2</a:t>
            </a:r>
            <a:r>
              <a:rPr lang="en-US" baseline="30000" dirty="0" smtClean="0"/>
              <a:t>nd</a:t>
            </a:r>
            <a:r>
              <a:rPr lang="en-US" dirty="0" smtClean="0"/>
              <a:t> Law: F = </a:t>
            </a:r>
            <a:r>
              <a:rPr lang="en-US" dirty="0" err="1" smtClean="0"/>
              <a:t>m</a:t>
            </a:r>
            <a:r>
              <a:rPr lang="en-US" dirty="0" smtClean="0"/>
              <a:t> a.</a:t>
            </a:r>
          </a:p>
          <a:p>
            <a:pPr>
              <a:buNone/>
            </a:pPr>
            <a:r>
              <a:rPr lang="en-US" dirty="0" smtClean="0"/>
              <a:t>					Dynamics (MD).</a:t>
            </a:r>
          </a:p>
          <a:p>
            <a:r>
              <a:rPr lang="en-US" dirty="0" smtClean="0"/>
              <a:t>Determine chemical conditions at formation of the core: oxidizing (O) vs. reducing (Si, S).</a:t>
            </a:r>
          </a:p>
          <a:p>
            <a:r>
              <a:rPr lang="en-US" dirty="0" smtClean="0"/>
              <a:t>Better understand the evolution of the Earth and other planets.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Planetary Cores and Astronomical Observations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Earth’s Moment of Inertia not consistent with a homogeneous sphere.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 homogeneous sphere I = 0.4, I</a:t>
            </a:r>
            <a:r>
              <a:rPr lang="en-US" baseline="-25000" dirty="0" smtClean="0"/>
              <a:t>Earth</a:t>
            </a:r>
            <a:r>
              <a:rPr lang="en-US" dirty="0" smtClean="0"/>
              <a:t>= 0.33.</a:t>
            </a:r>
          </a:p>
          <a:p>
            <a:r>
              <a:rPr lang="en-US" dirty="0" smtClean="0"/>
              <a:t>Suggests heavy material is concentrated toward the center of the Earth.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3765" dirty="0" smtClean="0">
                <a:solidFill>
                  <a:srgbClr val="0000FF"/>
                </a:solidFill>
              </a:rPr>
              <a:t>Heavy element toward the center of the Earth.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57600" y="2971800"/>
          <a:ext cx="1752600" cy="661358"/>
        </p:xfrm>
        <a:graphic>
          <a:graphicData uri="http://schemas.openxmlformats.org/presentationml/2006/ole">
            <p:oleObj spid="_x0000_s16386" name="Equation" r:id="rId3" imgW="6731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9983"/>
            <a:ext cx="8229600" cy="82441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Nuclear Synthesis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2285999"/>
          </a:xfrm>
        </p:spPr>
        <p:txBody>
          <a:bodyPr>
            <a:normAutofit/>
          </a:bodyPr>
          <a:lstStyle/>
          <a:p>
            <a:r>
              <a:rPr lang="en-US" dirty="0" smtClean="0"/>
              <a:t>Iron is very abundant</a:t>
            </a:r>
          </a:p>
          <a:p>
            <a:r>
              <a:rPr lang="en-US" dirty="0" smtClean="0"/>
              <a:t>Iron is very dense</a:t>
            </a:r>
          </a:p>
          <a:p>
            <a:r>
              <a:rPr lang="en-US" dirty="0" smtClean="0"/>
              <a:t>Iron will sink due to gravity.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72273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Iron is abundant and heavy.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0" name="Content Placeholder 9" descr="Synthesi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121" r="-6121"/>
          <a:stretch>
            <a:fillRect/>
          </a:stretch>
        </p:blipFill>
        <p:spPr>
          <a:xfrm>
            <a:off x="4495800" y="867489"/>
            <a:ext cx="4917849" cy="4981674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726052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http://www.fas.org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to Sun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1675" y="2714098"/>
            <a:ext cx="856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Iron</a:t>
            </a:r>
            <a:endParaRPr lang="en-US" sz="2800" b="1" dirty="0"/>
          </a:p>
        </p:txBody>
      </p:sp>
      <p:sp useBgFill="1">
        <p:nvSpPr>
          <p:cNvPr id="12" name="Rectangle 11"/>
          <p:cNvSpPr/>
          <p:nvPr/>
        </p:nvSpPr>
        <p:spPr>
          <a:xfrm>
            <a:off x="7162800" y="2819400"/>
            <a:ext cx="438875" cy="37082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162800" y="2895600"/>
            <a:ext cx="438875" cy="228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US" dirty="0" smtClean="0">
                <a:latin typeface="Comic Sans MS"/>
                <a:cs typeface="Comic Sans MS"/>
              </a:rPr>
              <a:t>Local Magnetic Field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2362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Prerequisites:</a:t>
            </a:r>
          </a:p>
          <a:p>
            <a:r>
              <a:rPr lang="en-US" dirty="0" smtClean="0"/>
              <a:t>Liquid.</a:t>
            </a:r>
          </a:p>
          <a:p>
            <a:r>
              <a:rPr lang="en-US" dirty="0" smtClean="0"/>
              <a:t>Rotating.</a:t>
            </a:r>
          </a:p>
          <a:p>
            <a:r>
              <a:rPr lang="en-US" dirty="0" smtClean="0"/>
              <a:t>Electrical conductor.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Abundant metal like iron</a:t>
            </a:r>
          </a:p>
          <a:p>
            <a:pPr>
              <a:buNone/>
            </a:pPr>
            <a:r>
              <a:rPr lang="en-US" dirty="0" smtClean="0"/>
              <a:t>is a prime candidate for a</a:t>
            </a:r>
          </a:p>
          <a:p>
            <a:pPr>
              <a:buNone/>
            </a:pPr>
            <a:r>
              <a:rPr lang="en-US" dirty="0" smtClean="0"/>
              <a:t>core material.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geomag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401" b="-27401"/>
          <a:stretch>
            <a:fillRect/>
          </a:stretch>
        </p:blipFill>
        <p:spPr>
          <a:xfrm>
            <a:off x="4495800" y="990600"/>
            <a:ext cx="4419600" cy="4876800"/>
          </a:xfrm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Iron is a good candidate for core materials.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029200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http://www.physics.ubc.ca/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Cosmochemistry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Iron meteorites are remnants of planetary cores.</a:t>
            </a:r>
          </a:p>
          <a:p>
            <a:r>
              <a:rPr lang="en-US" dirty="0" smtClean="0"/>
              <a:t>Their composition is ≈90% iron and ≈10% nickel. </a:t>
            </a:r>
          </a:p>
          <a:p>
            <a:r>
              <a:rPr lang="en-US" dirty="0" smtClean="0"/>
              <a:t>Small perforations contain other elements. </a:t>
            </a:r>
          </a:p>
        </p:txBody>
      </p:sp>
      <p:pic>
        <p:nvPicPr>
          <p:cNvPr id="7" name="Content Placeholder 6" descr="widmanstat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359" b="-35359"/>
          <a:stretch>
            <a:fillRect/>
          </a:stretch>
        </p:blipFill>
        <p:spPr>
          <a:xfrm>
            <a:off x="4114800" y="-304800"/>
            <a:ext cx="4876800" cy="7467600"/>
          </a:xfrm>
        </p:spPr>
      </p:pic>
      <p:sp>
        <p:nvSpPr>
          <p:cNvPr id="8" name="TextBox 7"/>
          <p:cNvSpPr txBox="1"/>
          <p:nvPr/>
        </p:nvSpPr>
        <p:spPr>
          <a:xfrm>
            <a:off x="571500" y="57920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Iron meteorites suggest iron-rich (</a:t>
            </a:r>
            <a:r>
              <a:rPr lang="en-US" sz="3200" dirty="0" err="1" smtClean="0">
                <a:solidFill>
                  <a:srgbClr val="0000FF"/>
                </a:solidFill>
              </a:rPr>
              <a:t>Fe,Ni</a:t>
            </a:r>
            <a:r>
              <a:rPr lang="en-US" sz="3200" dirty="0" smtClean="0">
                <a:solidFill>
                  <a:srgbClr val="0000FF"/>
                </a:solidFill>
              </a:rPr>
              <a:t>)-alloy in the Earth’s core.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5545852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http://www.amgueddfacymru.ac.uk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Earth Core Conditions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2" name="Picture 11" descr="F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596" y="1143000"/>
            <a:ext cx="1549400" cy="1592870"/>
          </a:xfrm>
          <a:prstGeom prst="rect">
            <a:avLst/>
          </a:prstGeom>
        </p:spPr>
      </p:pic>
      <p:pic>
        <p:nvPicPr>
          <p:cNvPr id="13" name="Picture 12" descr="B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63" y="2735870"/>
            <a:ext cx="2209582" cy="1600200"/>
          </a:xfrm>
          <a:prstGeom prst="rect">
            <a:avLst/>
          </a:prstGeom>
        </p:spPr>
      </p:pic>
      <p:pic>
        <p:nvPicPr>
          <p:cNvPr id="14" name="Picture 13" descr="hcp_unitce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05" y="4648200"/>
            <a:ext cx="2126240" cy="18159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126163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http://www.nature.com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635125" y="6488668"/>
            <a:ext cx="23196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http://matdl.org/</a:t>
            </a:r>
            <a:endParaRPr lang="en-US" sz="900" dirty="0"/>
          </a:p>
        </p:txBody>
      </p:sp>
      <p:pic>
        <p:nvPicPr>
          <p:cNvPr id="18" name="Content Placeholder 17" descr="desktop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-197" b="-197"/>
          <a:stretch>
            <a:fillRect/>
          </a:stretch>
        </p:blipFill>
        <p:spPr>
          <a:xfrm>
            <a:off x="0" y="1066800"/>
            <a:ext cx="3124200" cy="5059363"/>
          </a:xfrm>
        </p:spPr>
      </p:pic>
      <p:sp>
        <p:nvSpPr>
          <p:cNvPr id="19" name="TextBox 18"/>
          <p:cNvSpPr txBox="1"/>
          <p:nvPr/>
        </p:nvSpPr>
        <p:spPr>
          <a:xfrm>
            <a:off x="8458200" y="1611868"/>
            <a:ext cx="46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fcc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17237" y="3351304"/>
            <a:ext cx="4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2275" y="4507468"/>
            <a:ext cx="53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hcp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618895" y="1600200"/>
            <a:ext cx="4086705" cy="4525963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emperature: 5000K-6000K</a:t>
            </a:r>
          </a:p>
          <a:p>
            <a:r>
              <a:rPr lang="en-US" sz="2400" dirty="0" smtClean="0"/>
              <a:t>Pressure: 136-360 GPa</a:t>
            </a:r>
          </a:p>
          <a:p>
            <a:r>
              <a:rPr lang="en-US" sz="2400" dirty="0" smtClean="0"/>
              <a:t>Approximately 3 million times the pressure felt at sea level.</a:t>
            </a:r>
          </a:p>
          <a:p>
            <a:r>
              <a:rPr lang="en-US" sz="2400" dirty="0" smtClean="0"/>
              <a:t>Known structures of iron:</a:t>
            </a:r>
          </a:p>
          <a:p>
            <a:pPr>
              <a:buNone/>
            </a:pPr>
            <a:r>
              <a:rPr lang="en-US" sz="2400" dirty="0" smtClean="0"/>
              <a:t>     Face Centered Cubic (</a:t>
            </a:r>
            <a:r>
              <a:rPr lang="en-US" sz="2400" dirty="0" err="1" smtClean="0"/>
              <a:t>fcc</a:t>
            </a:r>
            <a:r>
              <a:rPr lang="en-US" sz="2400" dirty="0" smtClean="0"/>
              <a:t>).</a:t>
            </a:r>
          </a:p>
          <a:p>
            <a:pPr>
              <a:buNone/>
            </a:pPr>
            <a:r>
              <a:rPr lang="en-US" sz="2400" dirty="0" smtClean="0"/>
              <a:t>     Body Centered Cubic (bcc).</a:t>
            </a:r>
          </a:p>
          <a:p>
            <a:pPr>
              <a:buNone/>
            </a:pPr>
            <a:r>
              <a:rPr lang="en-US" sz="2400" dirty="0" smtClean="0"/>
              <a:t>     Hexagonal Closed</a:t>
            </a:r>
          </a:p>
          <a:p>
            <a:pPr>
              <a:buNone/>
            </a:pPr>
            <a:r>
              <a:rPr lang="en-US" sz="2400" dirty="0" smtClean="0"/>
              <a:t>     Packing (</a:t>
            </a:r>
            <a:r>
              <a:rPr lang="en-US" sz="2400" dirty="0" err="1" smtClean="0"/>
              <a:t>hcp</a:t>
            </a:r>
            <a:r>
              <a:rPr lang="en-US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-53655"/>
            <a:ext cx="86105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Exploration of Planetary Interiors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371600"/>
            <a:ext cx="3581401" cy="4343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Using state of the art computers we can simulate the Earth’s core. </a:t>
            </a:r>
          </a:p>
          <a:p>
            <a:r>
              <a:rPr lang="en-US" sz="3000" dirty="0" smtClean="0"/>
              <a:t>No Assumptions about the nature of chemical bonding.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Diamond_anvil_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93168"/>
            <a:ext cx="2590799" cy="1944110"/>
          </a:xfrm>
          <a:prstGeom prst="rect">
            <a:avLst/>
          </a:prstGeom>
        </p:spPr>
      </p:pic>
      <p:pic>
        <p:nvPicPr>
          <p:cNvPr id="7" name="Picture 6" descr="jasper_gas_gu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426460"/>
            <a:ext cx="2496130" cy="1600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It is possible to recreate the conditions of planetary cores in the lab or on computers.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950768"/>
            <a:ext cx="2953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https://wci.llnl.gov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121968"/>
            <a:ext cx="2867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http://upload.wikimedia.org/wikipedia/commons/</a:t>
            </a:r>
            <a:endParaRPr lang="en-US" sz="900" dirty="0"/>
          </a:p>
        </p:txBody>
      </p:sp>
      <p:pic>
        <p:nvPicPr>
          <p:cNvPr id="13" name="Picture 12" descr="encanto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95400"/>
            <a:ext cx="2205840" cy="35588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4800600"/>
            <a:ext cx="2282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http://www.newmexicosupercomputer.com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3953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Mexico</a:t>
            </a:r>
          </a:p>
          <a:p>
            <a:r>
              <a:rPr lang="en-US" b="1" dirty="0" smtClean="0"/>
              <a:t>Supercomputer</a:t>
            </a:r>
          </a:p>
          <a:p>
            <a:r>
              <a:rPr lang="en-US" b="1" dirty="0" err="1" smtClean="0"/>
              <a:t>Encanto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t"/>
          <a:lstStyle/>
          <a:p>
            <a:r>
              <a:rPr lang="en-US" dirty="0" smtClean="0">
                <a:latin typeface="Comic Sans MS"/>
                <a:cs typeface="Comic Sans MS"/>
              </a:rPr>
              <a:t>Chemical Compositions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10" descr="SC_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0067" y="2895600"/>
            <a:ext cx="3505200" cy="3505200"/>
          </a:xfrm>
          <a:prstGeom prst="rect">
            <a:avLst/>
          </a:prstGeom>
          <a:noFill/>
        </p:spPr>
      </p:pic>
      <p:pic>
        <p:nvPicPr>
          <p:cNvPr id="5" name="Picture 9" descr="SC_2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580" y="1021557"/>
            <a:ext cx="2362200" cy="2362200"/>
          </a:xfrm>
          <a:prstGeom prst="rect">
            <a:avLst/>
          </a:prstGeom>
          <a:noFill/>
        </p:spPr>
      </p:pic>
      <p:pic>
        <p:nvPicPr>
          <p:cNvPr id="6" name="Picture 7" descr="SC_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1067" y="2165448"/>
            <a:ext cx="2133600" cy="2133600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35980" y="1632048"/>
            <a:ext cx="13746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2x2x1</a:t>
            </a:r>
          </a:p>
          <a:p>
            <a:r>
              <a:rPr lang="en-US" sz="2800" dirty="0"/>
              <a:t>8 atoms</a:t>
            </a:r>
          </a:p>
          <a:p>
            <a:r>
              <a:rPr lang="en-US" sz="2800" dirty="0"/>
              <a:t>x=0.125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87580" y="3841848"/>
            <a:ext cx="13116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1x1x1</a:t>
            </a:r>
          </a:p>
          <a:p>
            <a:pPr algn="ctr"/>
            <a:r>
              <a:rPr lang="en-US" sz="2800" dirty="0"/>
              <a:t>2 atoms</a:t>
            </a:r>
          </a:p>
          <a:p>
            <a:pPr algn="ctr"/>
            <a:r>
              <a:rPr lang="en-US" sz="2800" dirty="0"/>
              <a:t>x=0.50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2932267" y="2241648"/>
            <a:ext cx="2133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 rot="20253854">
            <a:off x="3122645" y="2239416"/>
            <a:ext cx="1633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Double x, y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 rot="1939765">
            <a:off x="3179808" y="3456512"/>
            <a:ext cx="14670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Triple x, y</a:t>
            </a:r>
          </a:p>
          <a:p>
            <a:r>
              <a:rPr lang="en-US" sz="2400" dirty="0"/>
              <a:t>Double z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32619" y="838200"/>
            <a:ext cx="3033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Supercells: Fe</a:t>
            </a:r>
            <a:r>
              <a:rPr lang="en-US" sz="2800" baseline="-25000" dirty="0"/>
              <a:t>1-X</a:t>
            </a:r>
            <a:r>
              <a:rPr lang="en-US" sz="2800" dirty="0"/>
              <a:t>X</a:t>
            </a:r>
            <a:r>
              <a:rPr lang="en-US" sz="2800" baseline="-25000" dirty="0"/>
              <a:t>X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98667" y="1479648"/>
            <a:ext cx="2424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Host atom</a:t>
            </a:r>
          </a:p>
          <a:p>
            <a:r>
              <a:rPr lang="en-US" sz="2400" dirty="0">
                <a:solidFill>
                  <a:srgbClr val="00CC00"/>
                </a:solidFill>
              </a:rPr>
              <a:t>Alloying element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932267" y="3232248"/>
            <a:ext cx="20574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715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Different cell sizes simulate different chemical compositions.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Iron-Nickel Alloys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1"/>
            <a:ext cx="8229600" cy="2819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are interested in how nickel (Ni) affects the elasticity of Fe,Ni alloys.</a:t>
            </a:r>
          </a:p>
          <a:p>
            <a:r>
              <a:rPr lang="en-US" sz="2800" dirty="0" smtClean="0"/>
              <a:t>Specifically we studied alloys containing 12.5% Nickel.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 much needed knowledge baseline.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2473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Understanding the properties of iron-nickel alloys forms a baseline for further research.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13826</TotalTime>
  <Words>721</Words>
  <Application>Microsoft Macintosh PowerPoint</Application>
  <PresentationFormat>On-screen Show (4:3)</PresentationFormat>
  <Paragraphs>112</Paragraphs>
  <Slides>14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The Elasticity of (Fe,Ni) Alloys and the Composition of the Earth’s Core   </vt:lpstr>
      <vt:lpstr>Planetary Cores and Astronomical Observations</vt:lpstr>
      <vt:lpstr>Nuclear Synthesis</vt:lpstr>
      <vt:lpstr>Local Magnetic Field</vt:lpstr>
      <vt:lpstr>Cosmochemistry</vt:lpstr>
      <vt:lpstr>Earth Core Conditions</vt:lpstr>
      <vt:lpstr>Exploration of Planetary Interiors</vt:lpstr>
      <vt:lpstr>Chemical Compositions</vt:lpstr>
      <vt:lpstr>Iron-Nickel Alloys</vt:lpstr>
      <vt:lpstr>Iron-Nickel Alloy Stability</vt:lpstr>
      <vt:lpstr>Elasticity of hcp: (Fe0.875Ni0.1257)</vt:lpstr>
      <vt:lpstr>Isotropic Velocities</vt:lpstr>
      <vt:lpstr>Summary</vt:lpstr>
      <vt:lpstr>Future Research</vt:lpstr>
    </vt:vector>
  </TitlesOfParts>
  <Company>NMSU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Elasticity of (Fe,Ni) Alloys and the Composition of the Earth’s Core </dc:title>
  <dc:creator>Owen Boberg</dc:creator>
  <cp:lastModifiedBy>Owen Boberg</cp:lastModifiedBy>
  <cp:revision>94</cp:revision>
  <dcterms:created xsi:type="dcterms:W3CDTF">2009-04-15T20:51:29Z</dcterms:created>
  <dcterms:modified xsi:type="dcterms:W3CDTF">2009-04-15T20:53:25Z</dcterms:modified>
</cp:coreProperties>
</file>